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Lato"/>
      <p:regular r:id="rId40"/>
      <p:bold r:id="rId41"/>
      <p:italic r:id="rId42"/>
      <p:boldItalic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44" Type="http://schemas.openxmlformats.org/officeDocument/2006/relationships/font" Target="fonts/Comfortaa-regular.fntdata"/><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Comforta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88d4c2e4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88d4c2e4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88d4c2e4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88d4c2e4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88d4c2e4a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88d4c2e4a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88d4c2e4a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88d4c2e4a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of Vancouver Island Experiences 250 inches of rain annually</a:t>
            </a:r>
            <a:endParaRPr/>
          </a:p>
          <a:p>
            <a:pPr indent="0" lvl="0" marL="0" rtl="0" algn="l">
              <a:spcBef>
                <a:spcPts val="0"/>
              </a:spcBef>
              <a:spcAft>
                <a:spcPts val="0"/>
              </a:spcAft>
              <a:buNone/>
            </a:pPr>
            <a:r>
              <a:rPr lang="en"/>
              <a:t>Island off of Canada’s Pacific Coast</a:t>
            </a:r>
            <a:endParaRPr/>
          </a:p>
          <a:p>
            <a:pPr indent="0" lvl="0" marL="0" rtl="0" algn="l">
              <a:spcBef>
                <a:spcPts val="0"/>
              </a:spcBef>
              <a:spcAft>
                <a:spcPts val="0"/>
              </a:spcAft>
              <a:buNone/>
            </a:pPr>
            <a:r>
              <a:rPr lang="en"/>
              <a:t>To compare, </a:t>
            </a:r>
            <a:r>
              <a:rPr lang="en"/>
              <a:t>Mount Olympus gets over 200 inches of rain annually</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88d4c2e4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88d4c2e4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Cascades are a mountain range </a:t>
            </a:r>
            <a:r>
              <a:rPr lang="en"/>
              <a:t>from Southern British Columbia to/through Washington, Oregon through Northern California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Orographic Rainfall = westward winds cause a lot of rainfall on the west side of the mountains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8d4c2e4a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8d4c2e4a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88d4c2e4a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88d4c2e4a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88d4c2e4a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88d4c2e4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Pacific Northwest region as a whole has varied ranges of rainfall. </a:t>
            </a:r>
            <a:endParaRPr/>
          </a:p>
          <a:p>
            <a:pPr indent="0" lvl="0" marL="0" rtl="0" algn="l">
              <a:spcBef>
                <a:spcPts val="0"/>
              </a:spcBef>
              <a:spcAft>
                <a:spcPts val="0"/>
              </a:spcAft>
              <a:buNone/>
            </a:pPr>
            <a:r>
              <a:rPr lang="en"/>
              <a:t>Some parts </a:t>
            </a:r>
            <a:r>
              <a:rPr lang="en"/>
              <a:t>receive</a:t>
            </a:r>
            <a:r>
              <a:rPr lang="en"/>
              <a:t> less than 10 inches, while other parts receive over 100 inches annually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88d4c2e4a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88d4c2e4a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1998-2005 drought halved the average snowpack</a:t>
            </a:r>
            <a:br>
              <a:rPr lang="en"/>
            </a:br>
            <a:r>
              <a:rPr lang="en"/>
              <a:t>Snowpacks provide more more than half of its water</a:t>
            </a:r>
            <a:br>
              <a:rPr lang="en"/>
            </a:br>
            <a:r>
              <a:rPr lang="en"/>
              <a:t>Drinking water had to be conserved</a:t>
            </a:r>
            <a:br>
              <a:rPr lang="en"/>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88d4c2e4a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88d4c2e4a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88d4c2e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88d4c2e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10 thousand years ago once after the glacial retreat humans migrated to the Pacific NorthWest and was abundant with natural resources. Like different trees, shelfish and Salmon</a:t>
            </a:r>
            <a:endParaRPr/>
          </a:p>
          <a:p>
            <a:pPr indent="0" lvl="0" marL="0" rtl="0" algn="l">
              <a:spcBef>
                <a:spcPts val="0"/>
              </a:spcBef>
              <a:spcAft>
                <a:spcPts val="0"/>
              </a:spcAft>
              <a:buNone/>
            </a:pPr>
            <a:r>
              <a:rPr lang="en"/>
              <a:t>The different Native American tribes that settled here were the Algonquianin in Northern California, Chinook in Oregon,Tlingit in Washington and Haida and in British Columbia </a:t>
            </a:r>
            <a:endParaRPr/>
          </a:p>
          <a:p>
            <a:pPr indent="0" lvl="0" marL="0" rtl="0" algn="l">
              <a:spcBef>
                <a:spcPts val="0"/>
              </a:spcBef>
              <a:spcAft>
                <a:spcPts val="0"/>
              </a:spcAft>
              <a:buNone/>
            </a:pPr>
            <a:r>
              <a:rPr lang="en"/>
              <a:t>European discovery came with Devistation to the indigenous population like smallpox and other diseases. </a:t>
            </a:r>
            <a:endParaRPr/>
          </a:p>
          <a:p>
            <a:pPr indent="0" lvl="0" marL="0" rtl="0" algn="l">
              <a:spcBef>
                <a:spcPts val="0"/>
              </a:spcBef>
              <a:spcAft>
                <a:spcPts val="0"/>
              </a:spcAft>
              <a:buNone/>
            </a:pPr>
            <a:r>
              <a:rPr lang="en"/>
              <a:t>But cultural allowed the continuation of the Tribles bycultual practies practices like Salmon based life style, potlatch, and Totem Poles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88d4c2e4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88d4c2e4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8a3133ea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8a3133ea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89bf097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89bf097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Fresh, wild-caught salmon is generally considered a delicacy, however it is expensive and costly to produce and distribute. </a:t>
            </a:r>
            <a:endParaRPr/>
          </a:p>
          <a:p>
            <a:pPr indent="0" lvl="0" marL="0" rtl="0" algn="l">
              <a:spcBef>
                <a:spcPts val="0"/>
              </a:spcBef>
              <a:spcAft>
                <a:spcPts val="0"/>
              </a:spcAft>
              <a:buNone/>
            </a:pPr>
            <a:r>
              <a:rPr lang="en"/>
              <a:t>Salmon aquaculture dominates the market </a:t>
            </a:r>
            <a:endParaRPr/>
          </a:p>
          <a:p>
            <a:pPr indent="0" lvl="0" marL="0" rtl="0" algn="l">
              <a:spcBef>
                <a:spcPts val="0"/>
              </a:spcBef>
              <a:spcAft>
                <a:spcPts val="0"/>
              </a:spcAft>
              <a:buNone/>
            </a:pPr>
            <a:r>
              <a:rPr lang="en"/>
              <a:t>Development along the Pacific Coast has increasingly put strain on wild salmon stocks, who find it difficult to naturally spawn and make their way up rivers and streams that have been dammed - in an attempt to relieve this issue, local governments and environmentalist groups have sponsored “fish ladders” - using overflow from dams, they are connected water “steps” that salmon can utilize to move upriver to complete their natural spawning cycles. </a:t>
            </a:r>
            <a:endParaRPr/>
          </a:p>
          <a:p>
            <a:pPr indent="0" lvl="0" marL="0" rtl="0" algn="l">
              <a:spcBef>
                <a:spcPts val="0"/>
              </a:spcBef>
              <a:spcAft>
                <a:spcPts val="0"/>
              </a:spcAft>
              <a:buNone/>
            </a:pPr>
            <a:r>
              <a:rPr lang="en"/>
              <a:t>Pacific salmon are disproportionately impacted when compared to </a:t>
            </a:r>
            <a:r>
              <a:rPr lang="en"/>
              <a:t>Alaska</a:t>
            </a:r>
            <a:r>
              <a:rPr lang="en"/>
              <a:t> or British </a:t>
            </a:r>
            <a:r>
              <a:rPr lang="en"/>
              <a:t>Columbia</a:t>
            </a:r>
            <a:r>
              <a:rPr lang="en"/>
              <a:t> salmon - Salmon thrive in colder water and populations off Washington are greatly affected by warmer water and coastal development - stressing salmon and lowering their numbers dramatically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88d4c2e4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88d4c2e4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practice of breeding and raising salmon in a protected and controlled aquatic environment.</a:t>
            </a:r>
            <a:endParaRPr/>
          </a:p>
          <a:p>
            <a:pPr indent="0" lvl="0" marL="0" rtl="0" algn="l">
              <a:spcBef>
                <a:spcPts val="0"/>
              </a:spcBef>
              <a:spcAft>
                <a:spcPts val="0"/>
              </a:spcAft>
              <a:buNone/>
            </a:pPr>
            <a:r>
              <a:rPr lang="en"/>
              <a:t>Salmon and other fish are farmed for a variety of purposes, including consumption and sport fishing - Chinook, Atlantic, Sockeye, and Pink. </a:t>
            </a:r>
            <a:endParaRPr/>
          </a:p>
          <a:p>
            <a:pPr indent="0" lvl="0" marL="0" rtl="0" algn="l">
              <a:spcBef>
                <a:spcPts val="0"/>
              </a:spcBef>
              <a:spcAft>
                <a:spcPts val="0"/>
              </a:spcAft>
              <a:buNone/>
            </a:pPr>
            <a:r>
              <a:rPr lang="en"/>
              <a:t>However, mostly Chinook and Atlantic are farmed for their filets and flavor.  Pink and Sockeye are exceptionally susceptible to disease and parasites.</a:t>
            </a:r>
            <a:endParaRPr/>
          </a:p>
          <a:p>
            <a:pPr indent="0" lvl="0" marL="0" rtl="0" algn="l">
              <a:spcBef>
                <a:spcPts val="0"/>
              </a:spcBef>
              <a:spcAft>
                <a:spcPts val="0"/>
              </a:spcAft>
              <a:buNone/>
            </a:pPr>
            <a:r>
              <a:rPr lang="en"/>
              <a:t>Grown in large mesh framed with steel or plastic nets and cages, the salmon are usually fed a mixture of soy and cornmeal pellets mixed with antibiotics to ward off disease</a:t>
            </a:r>
            <a:endParaRPr/>
          </a:p>
          <a:p>
            <a:pPr indent="0" lvl="0" marL="0" rtl="0" algn="l">
              <a:spcBef>
                <a:spcPts val="0"/>
              </a:spcBef>
              <a:spcAft>
                <a:spcPts val="0"/>
              </a:spcAft>
              <a:buNone/>
            </a:pPr>
            <a:r>
              <a:rPr lang="en"/>
              <a:t>Without a wild source of </a:t>
            </a:r>
            <a:r>
              <a:rPr lang="en"/>
              <a:t>astaxanthin</a:t>
            </a:r>
            <a:r>
              <a:rPr lang="en"/>
              <a:t>, the meat from farm-raised salmon is gray, and becomes pink because farmers add chemicals to salmon food</a:t>
            </a:r>
            <a:endParaRPr/>
          </a:p>
          <a:p>
            <a:pPr indent="0" lvl="0" marL="0" rtl="0" algn="l">
              <a:spcBef>
                <a:spcPts val="0"/>
              </a:spcBef>
              <a:spcAft>
                <a:spcPts val="0"/>
              </a:spcAft>
              <a:buNone/>
            </a:pPr>
            <a:r>
              <a:rPr lang="en"/>
              <a:t>Astaxanthin is the substance that gives both salmon meat and flamingo feathers their distinctive pink color - present in shrimp, prawn, and krill - the primary diet of wild salmon.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8a3133ea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8a3133ea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traditional occupation of fisherman has mostly been replaced by farm-based aquaculture, nearly wiping out an entire industry.</a:t>
            </a:r>
            <a:endParaRPr/>
          </a:p>
          <a:p>
            <a:pPr indent="0" lvl="0" marL="0" rtl="0" algn="l">
              <a:spcBef>
                <a:spcPts val="0"/>
              </a:spcBef>
              <a:spcAft>
                <a:spcPts val="0"/>
              </a:spcAft>
              <a:buNone/>
            </a:pPr>
            <a:r>
              <a:rPr lang="en"/>
              <a:t>Considerable consumer demand from Americans and worldwide has placed greater pressure on producers, and when combined with human intrusion and past overfishing, wild-caught salmon stocks are depleted in this region.</a:t>
            </a:r>
            <a:endParaRPr/>
          </a:p>
          <a:p>
            <a:pPr indent="0" lvl="0" marL="0" rtl="0" algn="l">
              <a:spcBef>
                <a:spcPts val="0"/>
              </a:spcBef>
              <a:spcAft>
                <a:spcPts val="0"/>
              </a:spcAft>
              <a:buNone/>
            </a:pPr>
            <a:r>
              <a:rPr lang="en"/>
              <a:t>There are also considerable differences between the look, taste, and nutrition of farmed vs wild-caught salmon, and critics claim farm-raised salmon contains significant amounts of potentially deadly or harmful chemicals, heavy metals, and PCB’s. </a:t>
            </a:r>
            <a:endParaRPr/>
          </a:p>
          <a:p>
            <a:pPr indent="0" lvl="0" marL="0" rtl="0" algn="l">
              <a:spcBef>
                <a:spcPts val="0"/>
              </a:spcBef>
              <a:spcAft>
                <a:spcPts val="0"/>
              </a:spcAft>
              <a:buNone/>
            </a:pPr>
            <a:r>
              <a:rPr lang="en"/>
              <a:t>Proponents argue farm-raised has higher amounts of healthy omega-3 fatty acids, so we’ll leave you to decide.</a:t>
            </a:r>
            <a:endParaRPr/>
          </a:p>
          <a:p>
            <a:pPr indent="0" lvl="0" marL="0" rtl="0" algn="l">
              <a:spcBef>
                <a:spcPts val="0"/>
              </a:spcBef>
              <a:spcAft>
                <a:spcPts val="0"/>
              </a:spcAft>
              <a:buNone/>
            </a:pPr>
            <a:r>
              <a:rPr lang="en"/>
              <a:t>There are also environmental concerns raised by many regarding salmon aquaculture: accumulation of heavy metals at ocean floor, waste created by aggressive, </a:t>
            </a:r>
            <a:endParaRPr/>
          </a:p>
          <a:p>
            <a:pPr indent="0" lvl="0" marL="0" rtl="0" algn="l">
              <a:spcBef>
                <a:spcPts val="0"/>
              </a:spcBef>
              <a:spcAft>
                <a:spcPts val="0"/>
              </a:spcAft>
              <a:buNone/>
            </a:pPr>
            <a:r>
              <a:rPr lang="en"/>
              <a:t>Non-native farm-raised salmon sometimes escape from their enclosures and have the potential to disrupt native populations - Atlantic Salmon are often chosen for aquaculture due to their adaptability, high price, and consistency - however, they have been known to frequently escape if farms are damaged by rough seas or storms.</a:t>
            </a:r>
            <a:endParaRPr/>
          </a:p>
          <a:p>
            <a:pPr indent="0" lvl="0" marL="0" rtl="0" algn="l">
              <a:spcBef>
                <a:spcPts val="0"/>
              </a:spcBef>
              <a:spcAft>
                <a:spcPts val="0"/>
              </a:spcAft>
              <a:buNone/>
            </a:pPr>
            <a:r>
              <a:rPr lang="en"/>
              <a:t>Mixing of farm-raised with wild salmon can devastate wild stocks due to carried diseases or parasites transmitted to them from the farmed salmon.</a:t>
            </a:r>
            <a:endParaRPr/>
          </a:p>
          <a:p>
            <a:pPr indent="0" lvl="0" marL="0" rtl="0" algn="l">
              <a:spcBef>
                <a:spcPts val="0"/>
              </a:spcBef>
              <a:spcAft>
                <a:spcPts val="0"/>
              </a:spcAft>
              <a:buNone/>
            </a:pPr>
            <a:r>
              <a:rPr lang="en"/>
              <a:t>Pollution can also be created from farmers attempts to mitigate parasites with the use of chemical additives </a:t>
            </a:r>
            <a:endParaRPr/>
          </a:p>
          <a:p>
            <a:pPr indent="0" lvl="0" marL="0" rtl="0" algn="l">
              <a:spcBef>
                <a:spcPts val="0"/>
              </a:spcBef>
              <a:spcAft>
                <a:spcPts val="0"/>
              </a:spcAft>
              <a:buNone/>
            </a:pPr>
            <a:r>
              <a:rPr lang="en"/>
              <a:t>All of these pollutants have the potential to cause damage to humans and surrounding ecosystems, indeed, it can also be damaging if consumed as well.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88d4c2e4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88d4c2e4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So the dominating cultural issues within the Pacific Northwest region are centered on historical tension between Native American tribes and European settlers and the struggles over salmon fishing and who gets to control it.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9a940372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9a940372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first issue, the culture clashes started way back in 1805; when Lewis and Clark tried to find an easy route to the Pacific through this region, they met with resistance from the local Blackfoot Nation</a:t>
            </a:r>
            <a:endParaRPr/>
          </a:p>
          <a:p>
            <a:pPr indent="0" lvl="0" marL="0" rtl="0" algn="l">
              <a:spcBef>
                <a:spcPts val="0"/>
              </a:spcBef>
              <a:spcAft>
                <a:spcPts val="0"/>
              </a:spcAft>
              <a:buNone/>
            </a:pPr>
            <a:r>
              <a:rPr lang="en"/>
              <a:t>-After the Oregon Trail was established, the first settlers coming into the area had goals to convert Native Americans to Christianity; that didn’t work out so well and there was some bloodshed between the groups</a:t>
            </a:r>
            <a:endParaRPr/>
          </a:p>
          <a:p>
            <a:pPr indent="0" lvl="0" marL="0" rtl="0" algn="l">
              <a:spcBef>
                <a:spcPts val="0"/>
              </a:spcBef>
              <a:spcAft>
                <a:spcPts val="0"/>
              </a:spcAft>
              <a:buNone/>
            </a:pPr>
            <a:r>
              <a:rPr lang="en"/>
              <a:t>-Eventually the Europeans won out, they kept coming until Native Americans lost control of their territories and their values were diminished by the new dominant culture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9a940372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9a940372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the second issue, the control of salmon fishing, also contains elements of the Native American and European tension.  Before the Europeans overtook the area, the Native Americans had sustainable salmon fishing practices</a:t>
            </a:r>
            <a:endParaRPr/>
          </a:p>
          <a:p>
            <a:pPr indent="0" lvl="0" marL="0" rtl="0" algn="l">
              <a:spcBef>
                <a:spcPts val="0"/>
              </a:spcBef>
              <a:spcAft>
                <a:spcPts val="0"/>
              </a:spcAft>
              <a:buNone/>
            </a:pPr>
            <a:r>
              <a:rPr lang="en"/>
              <a:t>-But in 1866, European settlers opened the first cannery, and the salmon fishing industry in the Pacific Northwest was born</a:t>
            </a:r>
            <a:endParaRPr/>
          </a:p>
          <a:p>
            <a:pPr indent="0" lvl="0" marL="0" rtl="0" algn="l">
              <a:spcBef>
                <a:spcPts val="0"/>
              </a:spcBef>
              <a:spcAft>
                <a:spcPts val="0"/>
              </a:spcAft>
              <a:buNone/>
            </a:pPr>
            <a:r>
              <a:rPr lang="en"/>
              <a:t>-Native Americans went to work in the canneries until they closed down in the 1930s</a:t>
            </a:r>
            <a:endParaRPr/>
          </a:p>
          <a:p>
            <a:pPr indent="0" lvl="0" marL="0" rtl="0" algn="l">
              <a:spcBef>
                <a:spcPts val="0"/>
              </a:spcBef>
              <a:spcAft>
                <a:spcPts val="0"/>
              </a:spcAft>
              <a:buNone/>
            </a:pPr>
            <a:r>
              <a:rPr lang="en"/>
              <a:t>-Throughout this time there were treaties that were supposed to guarantee Native Americans rights to fishing, but these treaties were ignored and in the 1950s they were officially eliminated</a:t>
            </a:r>
            <a:endParaRPr/>
          </a:p>
          <a:p>
            <a:pPr indent="0" lvl="0" marL="0" rtl="0" algn="l">
              <a:spcBef>
                <a:spcPts val="0"/>
              </a:spcBef>
              <a:spcAft>
                <a:spcPts val="0"/>
              </a:spcAft>
              <a:buNone/>
            </a:pPr>
            <a:r>
              <a:rPr lang="en"/>
              <a:t>-In the meantime, the commericialization of fishing had a destructive effect on salmon migration routes</a:t>
            </a:r>
            <a:endParaRPr/>
          </a:p>
          <a:p>
            <a:pPr indent="0" lvl="0" marL="0" rtl="0" algn="l">
              <a:spcBef>
                <a:spcPts val="0"/>
              </a:spcBef>
              <a:spcAft>
                <a:spcPts val="0"/>
              </a:spcAft>
              <a:buNone/>
            </a:pPr>
            <a:r>
              <a:rPr lang="en"/>
              <a:t>-However these rights were restored in 1974; but sustainable fishing practices were not restored</a:t>
            </a:r>
            <a:endParaRPr/>
          </a:p>
          <a:p>
            <a:pPr indent="0" lvl="0" marL="0" rtl="0" algn="l">
              <a:spcBef>
                <a:spcPts val="0"/>
              </a:spcBef>
              <a:spcAft>
                <a:spcPts val="0"/>
              </a:spcAft>
              <a:buNone/>
            </a:pPr>
            <a:r>
              <a:rPr lang="en"/>
              <a:t>-So now tribal groups still fish as a way to preserve the dietary traditions of their cultures, but they’re also doing it for profit</a:t>
            </a:r>
            <a:endParaRPr/>
          </a:p>
          <a:p>
            <a:pPr indent="0" lvl="0" marL="0" rtl="0" algn="l">
              <a:spcBef>
                <a:spcPts val="0"/>
              </a:spcBef>
              <a:spcAft>
                <a:spcPts val="0"/>
              </a:spcAft>
              <a:buNone/>
            </a:pPr>
            <a:r>
              <a:rPr lang="en"/>
              <a:t>-Salmon farms are the norm and environmentalists claim Native Americans are abusing their fishing privileges by overfishing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9a940372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9a940372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88d4c2e4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88d4c2e4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useful articles about the farm-raised and wild salmon fishing.</a:t>
            </a:r>
            <a:endParaRPr/>
          </a:p>
          <a:p>
            <a:pPr indent="-298450" lvl="0" marL="457200" rtl="0" algn="l">
              <a:spcBef>
                <a:spcPts val="0"/>
              </a:spcBef>
              <a:spcAft>
                <a:spcPts val="0"/>
              </a:spcAft>
              <a:buSzPts val="1100"/>
              <a:buChar char="-"/>
            </a:pPr>
            <a:r>
              <a:rPr lang="en"/>
              <a:t>Wild salmon contains more minerals. Farmed salmon is higher in Vitamin C, saturated fat, polyunsaturated fatty acids and calories.</a:t>
            </a:r>
            <a:endParaRPr/>
          </a:p>
          <a:p>
            <a:pPr indent="-298450" lvl="0" marL="457200" rtl="0" algn="l">
              <a:spcBef>
                <a:spcPts val="0"/>
              </a:spcBef>
              <a:spcAft>
                <a:spcPts val="0"/>
              </a:spcAft>
              <a:buSzPts val="1100"/>
              <a:buChar char="-"/>
            </a:pPr>
            <a:r>
              <a:rPr lang="en"/>
              <a:t>The production of farmed salmon has increased dramatically over the past two decades. Farmed salmon has a completely different diet and environment than wild salmon.</a:t>
            </a:r>
            <a:endParaRPr/>
          </a:p>
          <a:p>
            <a:pPr indent="-298450" lvl="0" marL="457200" rtl="0" algn="l">
              <a:spcBef>
                <a:spcPts val="0"/>
              </a:spcBef>
              <a:spcAft>
                <a:spcPts val="0"/>
              </a:spcAft>
              <a:buSzPts val="1100"/>
              <a:buChar char="-"/>
            </a:pPr>
            <a:r>
              <a:rPr lang="en"/>
              <a:t>Farmed salmon contains much higher amounts of contaminants like PCBs (Polychlorinated biphenyl) — but the amount varies between fish from different regions.</a:t>
            </a:r>
            <a:endParaRPr/>
          </a:p>
          <a:p>
            <a:pPr indent="-298450" lvl="0" marL="457200" rtl="0" algn="l">
              <a:spcBef>
                <a:spcPts val="0"/>
              </a:spcBef>
              <a:spcAft>
                <a:spcPts val="0"/>
              </a:spcAft>
              <a:buSzPts val="1100"/>
              <a:buChar char="-"/>
            </a:pPr>
            <a:r>
              <a:rPr lang="en"/>
              <a:t>Antibiotic use in fish farming is an environmental hazard as well as a potential health concern. Many developed countries strictly regulate antibiotic use, but it remains poorly regulated in most developing countries.</a:t>
            </a:r>
            <a:endParaRPr/>
          </a:p>
          <a:p>
            <a:pPr indent="0" lvl="0" marL="45720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a:t>“Farm-Raised Salmon</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What does that even mean? That’s a good question. In the broadest sense, it means that it was raised in some kind of aquatic farming operation, not the wild. But salmon farms vary in size, location, breeding practice, and just about everything else. Farmed salmon will differ in the same way that a carrot farmed in New Jersey differs from a carrot farmed in California.”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a:t>“Wild-Caught Salmon</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What does that even mean? Well, wild salmon, as you’d probably expect, is caught in the wild. Fisherman take their boats, usually in places on the Pacific ocean like Alaska or New Zealand, and head out to catch these fish in their natural habitat. This means that when you buy wild salmon, you’re (usually) supporting smaller fishing operations in smaller towns around the world. We’re into that.”</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8a3133ea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8a3133ea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groups depened on Communal Land and </a:t>
            </a:r>
            <a:r>
              <a:rPr lang="en"/>
              <a:t>sustainable</a:t>
            </a:r>
            <a:r>
              <a:rPr lang="en"/>
              <a:t> Fishery</a:t>
            </a:r>
            <a:endParaRPr/>
          </a:p>
          <a:p>
            <a:pPr indent="0" lvl="0" marL="0" rtl="0" algn="l">
              <a:spcBef>
                <a:spcPts val="0"/>
              </a:spcBef>
              <a:spcAft>
                <a:spcPts val="0"/>
              </a:spcAft>
              <a:buNone/>
            </a:pPr>
            <a:r>
              <a:rPr lang="en"/>
              <a:t>Things that affected fisher include for-profit fishing, Warming waters, El Nino, Dams, and sealions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9a940372a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9a940372a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8a3133ea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8a3133ea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Lewis and clark were the first white men to search for Transcontinental water route</a:t>
            </a:r>
            <a:endParaRPr/>
          </a:p>
          <a:p>
            <a:pPr indent="0" lvl="0" marL="0" rtl="0" algn="l">
              <a:spcBef>
                <a:spcPts val="0"/>
              </a:spcBef>
              <a:spcAft>
                <a:spcPts val="0"/>
              </a:spcAft>
              <a:buNone/>
            </a:pPr>
            <a:r>
              <a:rPr lang="en"/>
              <a:t>Their </a:t>
            </a:r>
            <a:r>
              <a:rPr lang="en"/>
              <a:t>Written</a:t>
            </a:r>
            <a:r>
              <a:rPr lang="en"/>
              <a:t> works influenced fur trader anf hunter John Jacob Astor</a:t>
            </a:r>
            <a:endParaRPr/>
          </a:p>
          <a:p>
            <a:pPr indent="0" lvl="0" marL="0" rtl="0" algn="l">
              <a:spcBef>
                <a:spcPts val="0"/>
              </a:spcBef>
              <a:spcAft>
                <a:spcPts val="0"/>
              </a:spcAft>
              <a:buNone/>
            </a:pPr>
            <a:r>
              <a:rPr lang="en"/>
              <a:t>Aster’s trading company established Fort Astor as a Western Trading post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8a3133ea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8a3133ea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8a3133ea9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8a3133ea9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8a3133ea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8a3133ea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Portland Succeeded during the California Gold Rush by providing crops</a:t>
            </a:r>
            <a:endParaRPr/>
          </a:p>
          <a:p>
            <a:pPr indent="0" lvl="0" marL="0" rtl="0" algn="l">
              <a:spcBef>
                <a:spcPts val="0"/>
              </a:spcBef>
              <a:spcAft>
                <a:spcPts val="0"/>
              </a:spcAft>
              <a:buNone/>
            </a:pPr>
            <a:r>
              <a:rPr lang="en"/>
              <a:t>Steamboat Transportation along the rivers established  lumber and agricultural companies </a:t>
            </a:r>
            <a:endParaRPr/>
          </a:p>
          <a:p>
            <a:pPr indent="0" lvl="0" marL="0" rtl="0" algn="l">
              <a:spcBef>
                <a:spcPts val="0"/>
              </a:spcBef>
              <a:spcAft>
                <a:spcPts val="0"/>
              </a:spcAft>
              <a:buNone/>
            </a:pPr>
            <a:r>
              <a:rPr lang="en"/>
              <a:t>The Population of Oregon grew from 1850 to 1860 dramatically</a:t>
            </a:r>
            <a:endParaRPr/>
          </a:p>
          <a:p>
            <a:pPr indent="0" lvl="0" marL="0" rtl="0" algn="l">
              <a:spcBef>
                <a:spcPts val="0"/>
              </a:spcBef>
              <a:spcAft>
                <a:spcPts val="0"/>
              </a:spcAft>
              <a:buNone/>
            </a:pPr>
            <a:r>
              <a:rPr lang="en"/>
              <a:t>Rail access in 1883 settled Portlands position as the regional trade center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8a3133ea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8a3133ea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Seattle founded in 1851</a:t>
            </a:r>
            <a:endParaRPr/>
          </a:p>
          <a:p>
            <a:pPr indent="0" lvl="0" marL="0" rtl="0" algn="l">
              <a:spcBef>
                <a:spcPts val="0"/>
              </a:spcBef>
              <a:spcAft>
                <a:spcPts val="0"/>
              </a:spcAft>
              <a:buNone/>
            </a:pPr>
            <a:r>
              <a:rPr lang="en"/>
              <a:t>In 1883 the Pacific Railroad was made in Tacoma because of it was the most profitable region in washington</a:t>
            </a:r>
            <a:endParaRPr/>
          </a:p>
          <a:p>
            <a:pPr indent="0" lvl="0" marL="0" rtl="0" algn="l">
              <a:spcBef>
                <a:spcPts val="0"/>
              </a:spcBef>
              <a:spcAft>
                <a:spcPts val="0"/>
              </a:spcAft>
              <a:buNone/>
            </a:pPr>
            <a:r>
              <a:rPr lang="en"/>
              <a:t>Seattle build its own Railraod in 1897 and became the gateway to the Klondike Gold Rush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8a3133ea9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8a3133ea9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1886 vancouver was founded as a sawmill settlement.</a:t>
            </a:r>
            <a:endParaRPr/>
          </a:p>
          <a:p>
            <a:pPr indent="0" lvl="0" marL="0" rtl="0" algn="l">
              <a:spcBef>
                <a:spcPts val="0"/>
              </a:spcBef>
              <a:spcAft>
                <a:spcPts val="0"/>
              </a:spcAft>
              <a:buNone/>
            </a:pPr>
            <a:r>
              <a:rPr lang="en"/>
              <a:t>Because of the Klondike Gold Rush Strike vancouver was Canada’s Gateway to the Klondike Gold Rush.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jp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healthline.com/nutrition/wild-vs-farmed-salmon#contaminants" TargetMode="External"/><Relationship Id="rId4" Type="http://schemas.openxmlformats.org/officeDocument/2006/relationships/hyperlink" Target="https://www.bonappetit.com/story/difference-between-wild-caught-and-farm-raised-salm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healthline.com/nutrition/wild-vs-farmed-salmon#contaminants" TargetMode="External"/><Relationship Id="rId4" Type="http://schemas.openxmlformats.org/officeDocument/2006/relationships/hyperlink" Target="https://www.bonappetit.com/story/difference-between-wild-caught-and-farm-raised-salm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Pacific Northwest: </a:t>
            </a:r>
            <a:endParaRPr/>
          </a:p>
          <a:p>
            <a:pPr indent="0" lvl="0" marL="0" rtl="0" algn="l">
              <a:spcBef>
                <a:spcPts val="0"/>
              </a:spcBef>
              <a:spcAft>
                <a:spcPts val="0"/>
              </a:spcAft>
              <a:buNone/>
            </a:pPr>
            <a:r>
              <a:rPr lang="en" sz="3600"/>
              <a:t>Wild Versus Farm Raised Salmon</a:t>
            </a:r>
            <a:endParaRPr sz="3600"/>
          </a:p>
        </p:txBody>
      </p:sp>
      <p:sp>
        <p:nvSpPr>
          <p:cNvPr id="87" name="Google Shape;87;p13"/>
          <p:cNvSpPr txBox="1"/>
          <p:nvPr>
            <p:ph idx="1" type="subTitle"/>
          </p:nvPr>
        </p:nvSpPr>
        <p:spPr>
          <a:xfrm>
            <a:off x="729625" y="3172900"/>
            <a:ext cx="7688100" cy="13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Chapter 17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Jonathan Caal, Alique Cherchian, Carmina Diaz, </a:t>
            </a:r>
            <a:endParaRPr/>
          </a:p>
          <a:p>
            <a:pPr indent="0" lvl="0" marL="0" rtl="0" algn="l">
              <a:spcBef>
                <a:spcPts val="0"/>
              </a:spcBef>
              <a:spcAft>
                <a:spcPts val="0"/>
              </a:spcAft>
              <a:buNone/>
            </a:pPr>
            <a:r>
              <a:rPr lang="en"/>
              <a:t>Matthew Lindsay, Michelle Hernandez,  &amp; Johnjimy Som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Climate</a:t>
            </a:r>
            <a:endParaRPr/>
          </a:p>
        </p:txBody>
      </p:sp>
      <p:sp>
        <p:nvSpPr>
          <p:cNvPr id="152" name="Google Shape;152;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Reputation: moist &amp; gray climate </a:t>
            </a:r>
            <a:endParaRPr/>
          </a:p>
          <a:p>
            <a:pPr indent="0" lvl="0" marL="0" rtl="0" algn="l">
              <a:spcBef>
                <a:spcPts val="1600"/>
              </a:spcBef>
              <a:spcAft>
                <a:spcPts val="0"/>
              </a:spcAft>
              <a:buClr>
                <a:srgbClr val="000000"/>
              </a:buClr>
              <a:buSzPts val="1100"/>
              <a:buFont typeface="Arial"/>
              <a:buNone/>
            </a:pPr>
            <a:r>
              <a:rPr lang="en"/>
              <a:t>(but this is not always pervelant) </a:t>
            </a:r>
            <a:endParaRPr/>
          </a:p>
          <a:p>
            <a:pPr indent="0" lvl="0" marL="0" rtl="0" algn="l">
              <a:spcBef>
                <a:spcPts val="1600"/>
              </a:spcBef>
              <a:spcAft>
                <a:spcPts val="1600"/>
              </a:spcAft>
              <a:buNone/>
            </a:pPr>
            <a:r>
              <a:t/>
            </a:r>
            <a:endParaRPr/>
          </a:p>
        </p:txBody>
      </p:sp>
      <p:pic>
        <p:nvPicPr>
          <p:cNvPr id="153" name="Google Shape;153;p22"/>
          <p:cNvPicPr preferRelativeResize="0"/>
          <p:nvPr/>
        </p:nvPicPr>
        <p:blipFill>
          <a:blip r:embed="rId3">
            <a:alphaModFix/>
          </a:blip>
          <a:stretch>
            <a:fillRect/>
          </a:stretch>
        </p:blipFill>
        <p:spPr>
          <a:xfrm>
            <a:off x="3408000" y="1318650"/>
            <a:ext cx="5010150" cy="3524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Climate</a:t>
            </a:r>
            <a:endParaRPr/>
          </a:p>
        </p:txBody>
      </p:sp>
      <p:sp>
        <p:nvSpPr>
          <p:cNvPr id="159" name="Google Shape;159;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Reputation: moist &amp; gray climate </a:t>
            </a:r>
            <a:endParaRPr/>
          </a:p>
          <a:p>
            <a:pPr indent="0" lvl="0" marL="0" rtl="0" algn="l">
              <a:spcBef>
                <a:spcPts val="1600"/>
              </a:spcBef>
              <a:spcAft>
                <a:spcPts val="0"/>
              </a:spcAft>
              <a:buClr>
                <a:srgbClr val="000000"/>
              </a:buClr>
              <a:buSzPts val="1100"/>
              <a:buFont typeface="Arial"/>
              <a:buNone/>
            </a:pPr>
            <a:r>
              <a:rPr lang="en"/>
              <a:t>(but this is not always pervelant) </a:t>
            </a:r>
            <a:endParaRPr/>
          </a:p>
          <a:p>
            <a:pPr indent="0" lvl="0" marL="0" rtl="0" algn="l">
              <a:spcBef>
                <a:spcPts val="1600"/>
              </a:spcBef>
              <a:spcAft>
                <a:spcPts val="1600"/>
              </a:spcAft>
              <a:buNone/>
            </a:pPr>
            <a:r>
              <a:t/>
            </a:r>
            <a:endParaRPr/>
          </a:p>
        </p:txBody>
      </p:sp>
      <p:pic>
        <p:nvPicPr>
          <p:cNvPr id="160" name="Google Shape;160;p23"/>
          <p:cNvPicPr preferRelativeResize="0"/>
          <p:nvPr/>
        </p:nvPicPr>
        <p:blipFill>
          <a:blip r:embed="rId3">
            <a:alphaModFix/>
          </a:blip>
          <a:stretch>
            <a:fillRect/>
          </a:stretch>
        </p:blipFill>
        <p:spPr>
          <a:xfrm>
            <a:off x="3312138" y="927125"/>
            <a:ext cx="5262926" cy="3926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Climate: Marine Climate</a:t>
            </a:r>
            <a:endParaRPr/>
          </a:p>
        </p:txBody>
      </p:sp>
      <p:sp>
        <p:nvSpPr>
          <p:cNvPr id="166" name="Google Shape;166;p24"/>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sz="1100">
                <a:solidFill>
                  <a:srgbClr val="000000"/>
                </a:solidFill>
                <a:latin typeface="Arial"/>
                <a:ea typeface="Arial"/>
                <a:cs typeface="Arial"/>
                <a:sym typeface="Arial"/>
              </a:rPr>
              <a:t>A climate strongly influenced by an oceanic environment, found on islands and the windward shores of continents…”</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Small daily &amp; yearly temperature ranges</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 sz="1100">
                <a:solidFill>
                  <a:srgbClr val="000000"/>
                </a:solidFill>
                <a:latin typeface="Arial"/>
                <a:ea typeface="Arial"/>
                <a:cs typeface="Arial"/>
                <a:sym typeface="Arial"/>
              </a:rPr>
              <a:t>Relatively high humidity</a:t>
            </a:r>
            <a:endParaRPr sz="1100">
              <a:solidFill>
                <a:srgbClr val="000000"/>
              </a:solidFill>
              <a:latin typeface="Arial"/>
              <a:ea typeface="Arial"/>
              <a:cs typeface="Arial"/>
              <a:sym typeface="Arial"/>
            </a:endParaRPr>
          </a:p>
          <a:p>
            <a:pPr indent="0" lvl="0" marL="0" rtl="0" algn="l">
              <a:spcBef>
                <a:spcPts val="1600"/>
              </a:spcBef>
              <a:spcAft>
                <a:spcPts val="1600"/>
              </a:spcAft>
              <a:buNone/>
            </a:pPr>
            <a:r>
              <a:rPr lang="en" sz="1100">
                <a:solidFill>
                  <a:srgbClr val="000000"/>
                </a:solidFill>
                <a:latin typeface="Arial"/>
                <a:ea typeface="Arial"/>
                <a:cs typeface="Arial"/>
                <a:sym typeface="Arial"/>
              </a:rPr>
              <a:t>Lots of rain</a:t>
            </a:r>
            <a:endParaRPr sz="1100">
              <a:solidFill>
                <a:srgbClr val="000000"/>
              </a:solidFill>
              <a:latin typeface="Arial"/>
              <a:ea typeface="Arial"/>
              <a:cs typeface="Arial"/>
              <a:sym typeface="Arial"/>
            </a:endParaRPr>
          </a:p>
        </p:txBody>
      </p:sp>
      <p:pic>
        <p:nvPicPr>
          <p:cNvPr id="167" name="Google Shape;167;p24"/>
          <p:cNvPicPr preferRelativeResize="0"/>
          <p:nvPr/>
        </p:nvPicPr>
        <p:blipFill>
          <a:blip r:embed="rId3">
            <a:alphaModFix/>
          </a:blip>
          <a:stretch>
            <a:fillRect/>
          </a:stretch>
        </p:blipFill>
        <p:spPr>
          <a:xfrm>
            <a:off x="4161200" y="2148250"/>
            <a:ext cx="3299450" cy="2751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Marine Climate - Three Seasons Out of Four</a:t>
            </a:r>
            <a:endParaRPr/>
          </a:p>
        </p:txBody>
      </p:sp>
      <p:sp>
        <p:nvSpPr>
          <p:cNvPr id="173" name="Google Shape;173;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Vancouver Island</a:t>
            </a:r>
            <a:r>
              <a:rPr lang="en"/>
              <a:t> receives about</a:t>
            </a:r>
            <a:endParaRPr/>
          </a:p>
          <a:p>
            <a:pPr indent="0" lvl="0" marL="0" rtl="0" algn="l">
              <a:spcBef>
                <a:spcPts val="1600"/>
              </a:spcBef>
              <a:spcAft>
                <a:spcPts val="1600"/>
              </a:spcAft>
              <a:buNone/>
            </a:pPr>
            <a:r>
              <a:rPr lang="en"/>
              <a:t>250 inches of rain annually</a:t>
            </a:r>
            <a:endParaRPr/>
          </a:p>
        </p:txBody>
      </p:sp>
      <p:pic>
        <p:nvPicPr>
          <p:cNvPr id="174" name="Google Shape;174;p25"/>
          <p:cNvPicPr preferRelativeResize="0"/>
          <p:nvPr/>
        </p:nvPicPr>
        <p:blipFill>
          <a:blip r:embed="rId3">
            <a:alphaModFix/>
          </a:blip>
          <a:stretch>
            <a:fillRect/>
          </a:stretch>
        </p:blipFill>
        <p:spPr>
          <a:xfrm>
            <a:off x="3876360" y="1853850"/>
            <a:ext cx="4541778" cy="3064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729450" y="1195900"/>
            <a:ext cx="4733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Marine Climate - Three Seasons Out of Four</a:t>
            </a:r>
            <a:endParaRPr sz="1800"/>
          </a:p>
        </p:txBody>
      </p:sp>
      <p:sp>
        <p:nvSpPr>
          <p:cNvPr id="180" name="Google Shape;180;p26"/>
          <p:cNvSpPr txBox="1"/>
          <p:nvPr>
            <p:ph idx="1" type="body"/>
          </p:nvPr>
        </p:nvSpPr>
        <p:spPr>
          <a:xfrm>
            <a:off x="729450" y="1907025"/>
            <a:ext cx="1525800" cy="269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The Cascades</a:t>
            </a:r>
            <a:endParaRPr b="1" u="sng"/>
          </a:p>
          <a:p>
            <a:pPr indent="0" lvl="0" marL="0" rtl="0" algn="l">
              <a:spcBef>
                <a:spcPts val="1600"/>
              </a:spcBef>
              <a:spcAft>
                <a:spcPts val="1600"/>
              </a:spcAft>
              <a:buNone/>
            </a:pPr>
            <a:r>
              <a:rPr b="1" lang="en" u="sng"/>
              <a:t>Orographic Rainfall</a:t>
            </a:r>
            <a:endParaRPr b="1" u="sng"/>
          </a:p>
        </p:txBody>
      </p:sp>
      <p:pic>
        <p:nvPicPr>
          <p:cNvPr id="181" name="Google Shape;181;p26"/>
          <p:cNvPicPr preferRelativeResize="0"/>
          <p:nvPr/>
        </p:nvPicPr>
        <p:blipFill>
          <a:blip r:embed="rId3">
            <a:alphaModFix/>
          </a:blip>
          <a:stretch>
            <a:fillRect/>
          </a:stretch>
        </p:blipFill>
        <p:spPr>
          <a:xfrm>
            <a:off x="5462675" y="728575"/>
            <a:ext cx="3363025" cy="4346376"/>
          </a:xfrm>
          <a:prstGeom prst="rect">
            <a:avLst/>
          </a:prstGeom>
          <a:noFill/>
          <a:ln>
            <a:noFill/>
          </a:ln>
        </p:spPr>
      </p:pic>
      <p:pic>
        <p:nvPicPr>
          <p:cNvPr id="182" name="Google Shape;182;p26"/>
          <p:cNvPicPr preferRelativeResize="0"/>
          <p:nvPr/>
        </p:nvPicPr>
        <p:blipFill>
          <a:blip r:embed="rId4">
            <a:alphaModFix/>
          </a:blip>
          <a:stretch>
            <a:fillRect/>
          </a:stretch>
        </p:blipFill>
        <p:spPr>
          <a:xfrm>
            <a:off x="2255200" y="1731100"/>
            <a:ext cx="3133700" cy="2859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Marine Climate - The Cascades</a:t>
            </a:r>
            <a:endParaRPr/>
          </a:p>
        </p:txBody>
      </p:sp>
      <p:sp>
        <p:nvSpPr>
          <p:cNvPr id="188" name="Google Shape;188;p27"/>
          <p:cNvSpPr txBox="1"/>
          <p:nvPr>
            <p:ph idx="1" type="body"/>
          </p:nvPr>
        </p:nvSpPr>
        <p:spPr>
          <a:xfrm>
            <a:off x="729450" y="1853850"/>
            <a:ext cx="3432000" cy="294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27"/>
          <p:cNvPicPr preferRelativeResize="0"/>
          <p:nvPr/>
        </p:nvPicPr>
        <p:blipFill>
          <a:blip r:embed="rId3">
            <a:alphaModFix/>
          </a:blip>
          <a:stretch>
            <a:fillRect/>
          </a:stretch>
        </p:blipFill>
        <p:spPr>
          <a:xfrm>
            <a:off x="2190750" y="1853850"/>
            <a:ext cx="4762500" cy="314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Marine Climate - Three Seasons Out of Four</a:t>
            </a:r>
            <a:endParaRPr/>
          </a:p>
        </p:txBody>
      </p:sp>
      <p:sp>
        <p:nvSpPr>
          <p:cNvPr id="195" name="Google Shape;195;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Cold Ocean air decreases air pressure</a:t>
            </a:r>
            <a:endParaRPr/>
          </a:p>
          <a:p>
            <a:pPr indent="0" lvl="0" marL="0" rtl="0" algn="l">
              <a:spcBef>
                <a:spcPts val="1600"/>
              </a:spcBef>
              <a:spcAft>
                <a:spcPts val="0"/>
              </a:spcAft>
              <a:buNone/>
            </a:pPr>
            <a:r>
              <a:rPr lang="en"/>
              <a:t>Results in storms moving up the mountains</a:t>
            </a:r>
            <a:endParaRPr/>
          </a:p>
          <a:p>
            <a:pPr indent="0" lvl="0" marL="0" rtl="0" algn="l">
              <a:spcBef>
                <a:spcPts val="1600"/>
              </a:spcBef>
              <a:spcAft>
                <a:spcPts val="1600"/>
              </a:spcAft>
              <a:buNone/>
            </a:pPr>
            <a:r>
              <a:rPr lang="en"/>
              <a:t>Rain or Snow depends on elevation</a:t>
            </a:r>
            <a:endParaRPr/>
          </a:p>
        </p:txBody>
      </p:sp>
      <p:pic>
        <p:nvPicPr>
          <p:cNvPr id="196" name="Google Shape;196;p28"/>
          <p:cNvPicPr preferRelativeResize="0"/>
          <p:nvPr/>
        </p:nvPicPr>
        <p:blipFill>
          <a:blip r:embed="rId3">
            <a:alphaModFix/>
          </a:blip>
          <a:stretch>
            <a:fillRect/>
          </a:stretch>
        </p:blipFill>
        <p:spPr>
          <a:xfrm>
            <a:off x="4572000" y="1796384"/>
            <a:ext cx="3267150" cy="2826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Marine Climate - Seattle</a:t>
            </a:r>
            <a:endParaRPr/>
          </a:p>
        </p:txBody>
      </p:sp>
      <p:sp>
        <p:nvSpPr>
          <p:cNvPr id="202" name="Google Shape;202;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 receives around 40 inches of rain annually</a:t>
            </a:r>
            <a:endParaRPr/>
          </a:p>
          <a:p>
            <a:pPr indent="0" lvl="0" marL="0" rtl="0" algn="l">
              <a:spcBef>
                <a:spcPts val="1600"/>
              </a:spcBef>
              <a:spcAft>
                <a:spcPts val="0"/>
              </a:spcAft>
              <a:buNone/>
            </a:pPr>
            <a:r>
              <a:rPr lang="en"/>
              <a:t>¾ during October - March</a:t>
            </a:r>
            <a:endParaRPr/>
          </a:p>
          <a:p>
            <a:pPr indent="0" lvl="0" marL="0" rtl="0" algn="l">
              <a:spcBef>
                <a:spcPts val="1600"/>
              </a:spcBef>
              <a:spcAft>
                <a:spcPts val="1600"/>
              </a:spcAft>
              <a:buNone/>
            </a:pPr>
            <a:r>
              <a:rPr lang="en"/>
              <a:t>Less than 100 days/year have clear skies</a:t>
            </a:r>
            <a:endParaRPr/>
          </a:p>
        </p:txBody>
      </p:sp>
      <p:pic>
        <p:nvPicPr>
          <p:cNvPr id="203" name="Google Shape;203;p29"/>
          <p:cNvPicPr preferRelativeResize="0"/>
          <p:nvPr/>
        </p:nvPicPr>
        <p:blipFill>
          <a:blip r:embed="rId3">
            <a:alphaModFix/>
          </a:blip>
          <a:stretch>
            <a:fillRect/>
          </a:stretch>
        </p:blipFill>
        <p:spPr>
          <a:xfrm>
            <a:off x="4572000" y="1853850"/>
            <a:ext cx="4382400" cy="2921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729450" y="1318650"/>
            <a:ext cx="3738900" cy="8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Pacific Northwest - Climate Change</a:t>
            </a:r>
            <a:endParaRPr/>
          </a:p>
        </p:txBody>
      </p:sp>
      <p:sp>
        <p:nvSpPr>
          <p:cNvPr id="209" name="Google Shape;209;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0" name="Google Shape;210;p30"/>
          <p:cNvPicPr preferRelativeResize="0"/>
          <p:nvPr/>
        </p:nvPicPr>
        <p:blipFill>
          <a:blip r:embed="rId3">
            <a:alphaModFix/>
          </a:blip>
          <a:stretch>
            <a:fillRect/>
          </a:stretch>
        </p:blipFill>
        <p:spPr>
          <a:xfrm>
            <a:off x="4369900" y="819150"/>
            <a:ext cx="4381500" cy="3505200"/>
          </a:xfrm>
          <a:prstGeom prst="rect">
            <a:avLst/>
          </a:prstGeom>
          <a:noFill/>
          <a:ln>
            <a:noFill/>
          </a:ln>
        </p:spPr>
      </p:pic>
      <p:pic>
        <p:nvPicPr>
          <p:cNvPr id="211" name="Google Shape;211;p30"/>
          <p:cNvPicPr preferRelativeResize="0"/>
          <p:nvPr/>
        </p:nvPicPr>
        <p:blipFill>
          <a:blip r:embed="rId4">
            <a:alphaModFix/>
          </a:blip>
          <a:stretch>
            <a:fillRect/>
          </a:stretch>
        </p:blipFill>
        <p:spPr>
          <a:xfrm>
            <a:off x="1499533" y="2197349"/>
            <a:ext cx="1693642" cy="226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Climate Change - Future Forecasts</a:t>
            </a:r>
            <a:endParaRPr/>
          </a:p>
        </p:txBody>
      </p:sp>
      <p:sp>
        <p:nvSpPr>
          <p:cNvPr id="217" name="Google Shape;217;p31"/>
          <p:cNvSpPr txBox="1"/>
          <p:nvPr>
            <p:ph idx="1" type="body"/>
          </p:nvPr>
        </p:nvSpPr>
        <p:spPr>
          <a:xfrm>
            <a:off x="729450" y="2078875"/>
            <a:ext cx="3149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Higher Temperatures</a:t>
            </a:r>
            <a:endParaRPr/>
          </a:p>
          <a:p>
            <a:pPr indent="-298450" lvl="1" marL="914400" rtl="0" algn="l">
              <a:spcBef>
                <a:spcPts val="0"/>
              </a:spcBef>
              <a:spcAft>
                <a:spcPts val="0"/>
              </a:spcAft>
              <a:buSzPts val="1100"/>
              <a:buChar char="○"/>
            </a:pPr>
            <a:r>
              <a:rPr lang="en"/>
              <a:t>1 Degree Celsius          every 25 years</a:t>
            </a:r>
            <a:endParaRPr/>
          </a:p>
          <a:p>
            <a:pPr indent="-311150" lvl="0" marL="457200" rtl="0" algn="l">
              <a:spcBef>
                <a:spcPts val="0"/>
              </a:spcBef>
              <a:spcAft>
                <a:spcPts val="0"/>
              </a:spcAft>
              <a:buSzPts val="1300"/>
              <a:buChar char="●"/>
            </a:pPr>
            <a:r>
              <a:rPr lang="en"/>
              <a:t>More </a:t>
            </a:r>
            <a:r>
              <a:rPr lang="en"/>
              <a:t>precipitation</a:t>
            </a:r>
            <a:endParaRPr/>
          </a:p>
          <a:p>
            <a:pPr indent="-298450" lvl="1" marL="914400" rtl="0" algn="l">
              <a:spcBef>
                <a:spcPts val="0"/>
              </a:spcBef>
              <a:spcAft>
                <a:spcPts val="0"/>
              </a:spcAft>
              <a:buSzPts val="1100"/>
              <a:buChar char="○"/>
            </a:pPr>
            <a:r>
              <a:rPr lang="en"/>
              <a:t>More rain than snow</a:t>
            </a:r>
            <a:endParaRPr/>
          </a:p>
          <a:p>
            <a:pPr indent="-298450" lvl="2" marL="1371600" rtl="0" algn="l">
              <a:spcBef>
                <a:spcPts val="0"/>
              </a:spcBef>
              <a:spcAft>
                <a:spcPts val="0"/>
              </a:spcAft>
              <a:buSzPts val="1100"/>
              <a:buChar char="■"/>
            </a:pPr>
            <a:r>
              <a:rPr lang="en"/>
              <a:t>Pressure for water conservation efforts</a:t>
            </a:r>
            <a:endParaRPr/>
          </a:p>
        </p:txBody>
      </p:sp>
      <p:sp>
        <p:nvSpPr>
          <p:cNvPr id="218" name="Google Shape;218;p31"/>
          <p:cNvSpPr/>
          <p:nvPr/>
        </p:nvSpPr>
        <p:spPr>
          <a:xfrm>
            <a:off x="2813675" y="2246450"/>
            <a:ext cx="221100" cy="325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31"/>
          <p:cNvPicPr preferRelativeResize="0"/>
          <p:nvPr/>
        </p:nvPicPr>
        <p:blipFill>
          <a:blip r:embed="rId3">
            <a:alphaModFix/>
          </a:blip>
          <a:stretch>
            <a:fillRect/>
          </a:stretch>
        </p:blipFill>
        <p:spPr>
          <a:xfrm>
            <a:off x="3686789" y="1760900"/>
            <a:ext cx="5150309" cy="2897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591500"/>
            <a:ext cx="76887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Geography</a:t>
            </a:r>
            <a:endParaRPr/>
          </a:p>
        </p:txBody>
      </p:sp>
      <p:sp>
        <p:nvSpPr>
          <p:cNvPr id="93" name="Google Shape;93;p14"/>
          <p:cNvSpPr txBox="1"/>
          <p:nvPr>
            <p:ph idx="1" type="body"/>
          </p:nvPr>
        </p:nvSpPr>
        <p:spPr>
          <a:xfrm>
            <a:off x="211950" y="1337950"/>
            <a:ext cx="7688700" cy="35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aleway"/>
                <a:ea typeface="Raleway"/>
                <a:cs typeface="Raleway"/>
                <a:sym typeface="Raleway"/>
              </a:rPr>
              <a:t>Native Americans</a:t>
            </a:r>
            <a:endParaRPr b="1" sz="1800">
              <a:solidFill>
                <a:schemeClr val="dk2"/>
              </a:solidFill>
              <a:latin typeface="Raleway"/>
              <a:ea typeface="Raleway"/>
              <a:cs typeface="Raleway"/>
              <a:sym typeface="Raleway"/>
            </a:endParaRPr>
          </a:p>
          <a:p>
            <a:pPr indent="0" lvl="0" marL="0" rtl="0" algn="l">
              <a:spcBef>
                <a:spcPts val="1600"/>
              </a:spcBef>
              <a:spcAft>
                <a:spcPts val="0"/>
              </a:spcAft>
              <a:buNone/>
            </a:pPr>
            <a:r>
              <a:rPr lang="en" sz="1400">
                <a:solidFill>
                  <a:srgbClr val="000000"/>
                </a:solidFill>
                <a:latin typeface="Arial"/>
                <a:ea typeface="Arial"/>
                <a:cs typeface="Arial"/>
                <a:sym typeface="Arial"/>
              </a:rPr>
              <a:t> Humans migrated to the region about ten thousand years ago, about 3 thousand years after the glacial retreat. The people lived in fishing villages and depended on the abundant natural resources the land provided like coniferous timber (needle </a:t>
            </a:r>
            <a:r>
              <a:rPr lang="en" sz="1400">
                <a:solidFill>
                  <a:srgbClr val="000000"/>
                </a:solidFill>
                <a:latin typeface="Arial"/>
                <a:ea typeface="Arial"/>
                <a:cs typeface="Arial"/>
                <a:sym typeface="Arial"/>
              </a:rPr>
              <a:t>shaped or</a:t>
            </a:r>
            <a:r>
              <a:rPr lang="en" sz="1400">
                <a:solidFill>
                  <a:srgbClr val="000000"/>
                </a:solidFill>
                <a:latin typeface="Arial"/>
                <a:ea typeface="Arial"/>
                <a:cs typeface="Arial"/>
                <a:sym typeface="Arial"/>
              </a:rPr>
              <a:t> scale-like leaves), shellfish and salmon.</a:t>
            </a:r>
            <a:endParaRPr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Native Americans </a:t>
            </a:r>
            <a:r>
              <a:rPr lang="en" sz="1400">
                <a:solidFill>
                  <a:srgbClr val="000000"/>
                </a:solidFill>
                <a:latin typeface="Arial"/>
                <a:ea typeface="Arial"/>
                <a:cs typeface="Arial"/>
                <a:sym typeface="Arial"/>
              </a:rPr>
              <a:t>tribes</a:t>
            </a:r>
            <a:r>
              <a:rPr lang="en" sz="1400">
                <a:solidFill>
                  <a:srgbClr val="000000"/>
                </a:solidFill>
                <a:latin typeface="Arial"/>
                <a:ea typeface="Arial"/>
                <a:cs typeface="Arial"/>
                <a:sym typeface="Arial"/>
              </a:rPr>
              <a:t> like the Algonquianin northern California; Chinook in Oregon and Washington; and Haida, Tlingit, Tsimshian in British Columbia.</a:t>
            </a:r>
            <a:endParaRPr sz="1400">
              <a:solidFill>
                <a:srgbClr val="000000"/>
              </a:solidFill>
              <a:latin typeface="Arial"/>
              <a:ea typeface="Arial"/>
              <a:cs typeface="Arial"/>
              <a:sym typeface="Arial"/>
            </a:endParaRPr>
          </a:p>
          <a:p>
            <a:pPr indent="0" lvl="0" marL="0" rtl="0" algn="l">
              <a:spcBef>
                <a:spcPts val="1600"/>
              </a:spcBef>
              <a:spcAft>
                <a:spcPts val="0"/>
              </a:spcAft>
              <a:buClr>
                <a:srgbClr val="000000"/>
              </a:buClr>
              <a:buSzPts val="1100"/>
              <a:buFont typeface="Arial"/>
              <a:buNone/>
            </a:pPr>
            <a:r>
              <a:rPr lang="en" sz="1400">
                <a:solidFill>
                  <a:srgbClr val="000000"/>
                </a:solidFill>
                <a:latin typeface="Arial"/>
                <a:ea typeface="Arial"/>
                <a:cs typeface="Arial"/>
                <a:sym typeface="Arial"/>
              </a:rPr>
              <a:t>European discovery in the Mid-eighteenth century devastated indigenous population because of smallpox and other European diseases. But despite the outbreak in diseases the remaining natives still practice cultural traditions like salmon based lifestyle, </a:t>
            </a:r>
            <a:r>
              <a:rPr lang="en" sz="1400">
                <a:solidFill>
                  <a:srgbClr val="000000"/>
                </a:solidFill>
                <a:latin typeface="Arial"/>
                <a:ea typeface="Arial"/>
                <a:cs typeface="Arial"/>
                <a:sym typeface="Arial"/>
              </a:rPr>
              <a:t>potlatch</a:t>
            </a:r>
            <a:r>
              <a:rPr lang="en" sz="1400">
                <a:solidFill>
                  <a:srgbClr val="000000"/>
                </a:solidFill>
                <a:latin typeface="Arial"/>
                <a:ea typeface="Arial"/>
                <a:cs typeface="Arial"/>
                <a:sym typeface="Arial"/>
              </a:rPr>
              <a:t>, and totem poles.</a:t>
            </a:r>
            <a:endParaRPr sz="1400">
              <a:solidFill>
                <a:srgbClr val="000000"/>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b="1" sz="1400">
              <a:solidFill>
                <a:schemeClr val="dk2"/>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5770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Geography</a:t>
            </a:r>
            <a:endParaRPr/>
          </a:p>
        </p:txBody>
      </p:sp>
      <p:sp>
        <p:nvSpPr>
          <p:cNvPr id="225" name="Google Shape;225;p32"/>
          <p:cNvSpPr txBox="1"/>
          <p:nvPr>
            <p:ph idx="1" type="body"/>
          </p:nvPr>
        </p:nvSpPr>
        <p:spPr>
          <a:xfrm>
            <a:off x="5770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400">
                <a:solidFill>
                  <a:srgbClr val="000000"/>
                </a:solidFill>
                <a:latin typeface="Arial"/>
                <a:ea typeface="Arial"/>
                <a:cs typeface="Arial"/>
                <a:sym typeface="Arial"/>
              </a:rPr>
              <a:t>Physical:</a:t>
            </a:r>
            <a:endParaRPr b="1" sz="24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solidFill>
                  <a:srgbClr val="38761D"/>
                </a:solidFill>
                <a:latin typeface="Arial"/>
                <a:ea typeface="Arial"/>
                <a:cs typeface="Arial"/>
                <a:sym typeface="Arial"/>
              </a:rPr>
              <a:t>Mountains</a:t>
            </a:r>
            <a:r>
              <a:rPr lang="en" sz="1800">
                <a:solidFill>
                  <a:srgbClr val="000000"/>
                </a:solidFill>
                <a:latin typeface="Arial"/>
                <a:ea typeface="Arial"/>
                <a:cs typeface="Arial"/>
                <a:sym typeface="Arial"/>
              </a:rPr>
              <a:t> dominating the Pacific-Northwest form a barrier separating the region from the rest of the country.</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b="1" lang="en" sz="1800">
                <a:solidFill>
                  <a:srgbClr val="0000FF"/>
                </a:solidFill>
                <a:latin typeface="Arial"/>
                <a:ea typeface="Arial"/>
                <a:cs typeface="Arial"/>
                <a:sym typeface="Arial"/>
              </a:rPr>
              <a:t>Water </a:t>
            </a:r>
            <a:r>
              <a:rPr lang="en" sz="1800">
                <a:solidFill>
                  <a:srgbClr val="000000"/>
                </a:solidFill>
                <a:latin typeface="Arial"/>
                <a:ea typeface="Arial"/>
                <a:cs typeface="Arial"/>
                <a:sym typeface="Arial"/>
              </a:rPr>
              <a:t>is abundant in the Pacific Northwest: </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Three important rivers are the </a:t>
            </a:r>
            <a:r>
              <a:rPr b="1" lang="en" sz="1800">
                <a:solidFill>
                  <a:srgbClr val="0000FF"/>
                </a:solidFill>
                <a:latin typeface="Arial"/>
                <a:ea typeface="Arial"/>
                <a:cs typeface="Arial"/>
                <a:sym typeface="Arial"/>
              </a:rPr>
              <a:t>Columbia</a:t>
            </a:r>
            <a:r>
              <a:rPr lang="en" sz="1800">
                <a:solidFill>
                  <a:srgbClr val="000000"/>
                </a:solidFill>
                <a:latin typeface="Arial"/>
                <a:ea typeface="Arial"/>
                <a:cs typeface="Arial"/>
                <a:sym typeface="Arial"/>
              </a:rPr>
              <a:t>, </a:t>
            </a:r>
            <a:r>
              <a:rPr b="1" lang="en" sz="1800">
                <a:solidFill>
                  <a:srgbClr val="0000FF"/>
                </a:solidFill>
                <a:latin typeface="Arial"/>
                <a:ea typeface="Arial"/>
                <a:cs typeface="Arial"/>
                <a:sym typeface="Arial"/>
              </a:rPr>
              <a:t>Willamette</a:t>
            </a:r>
            <a:r>
              <a:rPr lang="en" sz="1800">
                <a:solidFill>
                  <a:srgbClr val="000000"/>
                </a:solidFill>
                <a:latin typeface="Arial"/>
                <a:ea typeface="Arial"/>
                <a:cs typeface="Arial"/>
                <a:sym typeface="Arial"/>
              </a:rPr>
              <a:t> in Oregon, and the </a:t>
            </a:r>
            <a:r>
              <a:rPr b="1" lang="en" sz="1800">
                <a:solidFill>
                  <a:srgbClr val="0000FF"/>
                </a:solidFill>
                <a:latin typeface="Arial"/>
                <a:ea typeface="Arial"/>
                <a:cs typeface="Arial"/>
                <a:sym typeface="Arial"/>
              </a:rPr>
              <a:t>Fraser</a:t>
            </a:r>
            <a:r>
              <a:rPr lang="en" sz="1800">
                <a:solidFill>
                  <a:srgbClr val="000000"/>
                </a:solidFill>
                <a:latin typeface="Arial"/>
                <a:ea typeface="Arial"/>
                <a:cs typeface="Arial"/>
                <a:sym typeface="Arial"/>
              </a:rPr>
              <a:t> river in British Columbia.</a:t>
            </a:r>
            <a:endParaRPr sz="1800"/>
          </a:p>
        </p:txBody>
      </p:sp>
      <p:pic>
        <p:nvPicPr>
          <p:cNvPr id="226" name="Google Shape;226;p32"/>
          <p:cNvPicPr preferRelativeResize="0"/>
          <p:nvPr/>
        </p:nvPicPr>
        <p:blipFill>
          <a:blip r:embed="rId3">
            <a:alphaModFix/>
          </a:blip>
          <a:stretch>
            <a:fillRect/>
          </a:stretch>
        </p:blipFill>
        <p:spPr>
          <a:xfrm>
            <a:off x="6434750" y="4007175"/>
            <a:ext cx="2381250" cy="923925"/>
          </a:xfrm>
          <a:prstGeom prst="rect">
            <a:avLst/>
          </a:prstGeom>
          <a:noFill/>
          <a:ln>
            <a:noFill/>
          </a:ln>
        </p:spPr>
      </p:pic>
      <p:pic>
        <p:nvPicPr>
          <p:cNvPr descr="Related image" id="227" name="Google Shape;227;p32"/>
          <p:cNvPicPr preferRelativeResize="0"/>
          <p:nvPr/>
        </p:nvPicPr>
        <p:blipFill>
          <a:blip r:embed="rId4">
            <a:alphaModFix/>
          </a:blip>
          <a:stretch>
            <a:fillRect/>
          </a:stretch>
        </p:blipFill>
        <p:spPr>
          <a:xfrm>
            <a:off x="0" y="4058275"/>
            <a:ext cx="6434750" cy="9929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2400">
                <a:solidFill>
                  <a:srgbClr val="000000"/>
                </a:solidFill>
                <a:latin typeface="Arial"/>
                <a:ea typeface="Arial"/>
                <a:cs typeface="Arial"/>
                <a:sym typeface="Arial"/>
              </a:rPr>
              <a:t>Salmon in Rivers</a:t>
            </a:r>
            <a:endParaRPr sz="2400"/>
          </a:p>
        </p:txBody>
      </p:sp>
      <p:sp>
        <p:nvSpPr>
          <p:cNvPr id="233" name="Google Shape;233;p33"/>
          <p:cNvSpPr txBox="1"/>
          <p:nvPr>
            <p:ph idx="1" type="body"/>
          </p:nvPr>
        </p:nvSpPr>
        <p:spPr>
          <a:xfrm>
            <a:off x="260000" y="1503475"/>
            <a:ext cx="8975700" cy="33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b="1" sz="1100">
              <a:solidFill>
                <a:srgbClr val="000000"/>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b="1" lang="en" sz="1800">
                <a:solidFill>
                  <a:srgbClr val="000000"/>
                </a:solidFill>
                <a:latin typeface="Comfortaa"/>
                <a:ea typeface="Comfortaa"/>
                <a:cs typeface="Comfortaa"/>
                <a:sym typeface="Comfortaa"/>
              </a:rPr>
              <a:t>Columbia River</a:t>
            </a:r>
            <a:endParaRPr b="1" sz="1800">
              <a:solidFill>
                <a:srgbClr val="000000"/>
              </a:solidFill>
              <a:latin typeface="Comfortaa"/>
              <a:ea typeface="Comfortaa"/>
              <a:cs typeface="Comfortaa"/>
              <a:sym typeface="Comfortaa"/>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30 Dams generate hydropower in the Columbia river stimulating industrial growth and irrigating land; however,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 it disturbs the salmon runs.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harbors are dredged ( cleaned out ) regularly to let large ships through which has contributed to the loss of the salmon fishery.</a:t>
            </a:r>
            <a:endParaRPr sz="1100">
              <a:solidFill>
                <a:srgbClr val="000000"/>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b="1" lang="en" sz="1800">
                <a:solidFill>
                  <a:srgbClr val="000000"/>
                </a:solidFill>
                <a:latin typeface="Comfortaa"/>
                <a:ea typeface="Comfortaa"/>
                <a:cs typeface="Comfortaa"/>
                <a:sym typeface="Comfortaa"/>
              </a:rPr>
              <a:t>Fraser River</a:t>
            </a:r>
            <a:endParaRPr b="1" sz="1800">
              <a:solidFill>
                <a:srgbClr val="000000"/>
              </a:solidFill>
              <a:latin typeface="Comfortaa"/>
              <a:ea typeface="Comfortaa"/>
              <a:cs typeface="Comfortaa"/>
              <a:sym typeface="Comfortaa"/>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Largest and longest river in the province.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Runs from Mount Robson to Vancouver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Major salmon producer</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Contains 5 types of salmon</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There are Environmental pressures that threaten the salmon such as urbanization and agricultural development.</a:t>
            </a:r>
            <a:endParaRPr sz="1100">
              <a:solidFill>
                <a:srgbClr val="000000"/>
              </a:solidFill>
              <a:latin typeface="Arial"/>
              <a:ea typeface="Arial"/>
              <a:cs typeface="Arial"/>
              <a:sym typeface="Arial"/>
            </a:endParaRPr>
          </a:p>
          <a:p>
            <a:pPr indent="0" lvl="0" marL="457200" rtl="0" algn="l">
              <a:spcBef>
                <a:spcPts val="0"/>
              </a:spcBef>
              <a:spcAft>
                <a:spcPts val="0"/>
              </a:spcAft>
              <a:buClr>
                <a:srgbClr val="000000"/>
              </a:buClr>
              <a:buSzPts val="1100"/>
              <a:buFont typeface="Arial"/>
              <a:buNone/>
            </a:pPr>
            <a:r>
              <a:t/>
            </a:r>
            <a:endParaRPr b="1"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Salmon needs cold water to survive.</a:t>
            </a:r>
            <a:endParaRPr b="1" sz="1200">
              <a:solidFill>
                <a:srgbClr val="000000"/>
              </a:solidFill>
              <a:latin typeface="Arial"/>
              <a:ea typeface="Arial"/>
              <a:cs typeface="Arial"/>
              <a:sym typeface="Arial"/>
            </a:endParaRPr>
          </a:p>
          <a:p>
            <a:pPr indent="-304800" lvl="0" marL="1371600" rtl="0" algn="l">
              <a:spcBef>
                <a:spcPts val="0"/>
              </a:spcBef>
              <a:spcAft>
                <a:spcPts val="0"/>
              </a:spcAft>
              <a:buClr>
                <a:srgbClr val="000000"/>
              </a:buClr>
              <a:buSzPts val="1200"/>
              <a:buFont typeface="Arial"/>
              <a:buChar char="●"/>
            </a:pPr>
            <a:r>
              <a:rPr b="1" lang="en" sz="1200">
                <a:solidFill>
                  <a:srgbClr val="000000"/>
                </a:solidFill>
                <a:latin typeface="Arial"/>
                <a:ea typeface="Arial"/>
                <a:cs typeface="Arial"/>
                <a:sym typeface="Arial"/>
              </a:rPr>
              <a:t>The cold oxygenated water of the Pacific Northwest has been an ideal habitat. </a:t>
            </a:r>
            <a:endParaRPr b="1" sz="1200"/>
          </a:p>
        </p:txBody>
      </p:sp>
      <p:pic>
        <p:nvPicPr>
          <p:cNvPr id="234" name="Google Shape;234;p33"/>
          <p:cNvPicPr preferRelativeResize="0"/>
          <p:nvPr/>
        </p:nvPicPr>
        <p:blipFill>
          <a:blip r:embed="rId3">
            <a:alphaModFix/>
          </a:blip>
          <a:stretch>
            <a:fillRect/>
          </a:stretch>
        </p:blipFill>
        <p:spPr>
          <a:xfrm>
            <a:off x="3557225" y="627200"/>
            <a:ext cx="2381250" cy="981075"/>
          </a:xfrm>
          <a:prstGeom prst="rect">
            <a:avLst/>
          </a:prstGeom>
          <a:noFill/>
          <a:ln>
            <a:noFill/>
          </a:ln>
        </p:spPr>
      </p:pic>
      <p:sp>
        <p:nvSpPr>
          <p:cNvPr id="235" name="Google Shape;235;p33"/>
          <p:cNvSpPr txBox="1"/>
          <p:nvPr/>
        </p:nvSpPr>
        <p:spPr>
          <a:xfrm>
            <a:off x="3832200" y="1627825"/>
            <a:ext cx="19668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American Shad</a:t>
            </a:r>
            <a:endParaRPr/>
          </a:p>
        </p:txBody>
      </p:sp>
      <p:pic>
        <p:nvPicPr>
          <p:cNvPr descr="Sockeye Salmon" id="236" name="Google Shape;236;p33"/>
          <p:cNvPicPr preferRelativeResize="0"/>
          <p:nvPr/>
        </p:nvPicPr>
        <p:blipFill>
          <a:blip r:embed="rId4">
            <a:alphaModFix/>
          </a:blip>
          <a:stretch>
            <a:fillRect/>
          </a:stretch>
        </p:blipFill>
        <p:spPr>
          <a:xfrm>
            <a:off x="6322825" y="689113"/>
            <a:ext cx="2381250" cy="857250"/>
          </a:xfrm>
          <a:prstGeom prst="rect">
            <a:avLst/>
          </a:prstGeom>
          <a:noFill/>
          <a:ln>
            <a:noFill/>
          </a:ln>
        </p:spPr>
      </p:pic>
      <p:sp>
        <p:nvSpPr>
          <p:cNvPr id="237" name="Google Shape;237;p33"/>
          <p:cNvSpPr txBox="1"/>
          <p:nvPr/>
        </p:nvSpPr>
        <p:spPr>
          <a:xfrm>
            <a:off x="6580900" y="1548625"/>
            <a:ext cx="18651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Sockeye Salmon</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727650" y="6007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Economics of Wild-Caught Salmon</a:t>
            </a:r>
            <a:endParaRPr/>
          </a:p>
        </p:txBody>
      </p:sp>
      <p:sp>
        <p:nvSpPr>
          <p:cNvPr id="243" name="Google Shape;243;p34"/>
          <p:cNvSpPr txBox="1"/>
          <p:nvPr>
            <p:ph idx="1" type="body"/>
          </p:nvPr>
        </p:nvSpPr>
        <p:spPr>
          <a:xfrm>
            <a:off x="395650" y="2012300"/>
            <a:ext cx="4174500" cy="313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Highly regarded for taste, wild-caught salmon, particularly in Alaska, only makes up about 14% of supply. </a:t>
            </a:r>
            <a:endParaRPr sz="1400"/>
          </a:p>
          <a:p>
            <a:pPr indent="-317500" lvl="0" marL="457200" rtl="0" algn="l">
              <a:spcBef>
                <a:spcPts val="0"/>
              </a:spcBef>
              <a:spcAft>
                <a:spcPts val="0"/>
              </a:spcAft>
              <a:buSzPts val="1400"/>
              <a:buChar char="●"/>
            </a:pPr>
            <a:r>
              <a:rPr lang="en" sz="1400"/>
              <a:t>Salmon industries face fierce competition from farm-raised aquaculture that can produce Salmon year-round.</a:t>
            </a:r>
            <a:endParaRPr sz="1400"/>
          </a:p>
          <a:p>
            <a:pPr indent="-317500" lvl="0" marL="457200" rtl="0" algn="l">
              <a:spcBef>
                <a:spcPts val="0"/>
              </a:spcBef>
              <a:spcAft>
                <a:spcPts val="0"/>
              </a:spcAft>
              <a:buSzPts val="1400"/>
              <a:buChar char="●"/>
            </a:pPr>
            <a:r>
              <a:rPr lang="en" sz="1400"/>
              <a:t>Increased human activity and development of the coastline largely contributes to salmon depletion.</a:t>
            </a:r>
            <a:endParaRPr sz="1400"/>
          </a:p>
          <a:p>
            <a:pPr indent="-317500" lvl="0" marL="457200" rtl="0" algn="l">
              <a:spcBef>
                <a:spcPts val="0"/>
              </a:spcBef>
              <a:spcAft>
                <a:spcPts val="0"/>
              </a:spcAft>
              <a:buSzPts val="1400"/>
              <a:buChar char="●"/>
            </a:pPr>
            <a:r>
              <a:rPr lang="en" sz="1400"/>
              <a:t>Rivers and streams have mostly been dammed, disrupting natural salmon spawning patterns.</a:t>
            </a:r>
            <a:endParaRPr sz="1400"/>
          </a:p>
        </p:txBody>
      </p:sp>
      <p:sp>
        <p:nvSpPr>
          <p:cNvPr id="244" name="Google Shape;244;p34"/>
          <p:cNvSpPr txBox="1"/>
          <p:nvPr/>
        </p:nvSpPr>
        <p:spPr>
          <a:xfrm>
            <a:off x="727650" y="1315088"/>
            <a:ext cx="76887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A Traditional Occupation for the Region</a:t>
            </a:r>
            <a:endParaRPr sz="2400"/>
          </a:p>
        </p:txBody>
      </p:sp>
      <p:pic>
        <p:nvPicPr>
          <p:cNvPr id="245" name="Google Shape;245;p34"/>
          <p:cNvPicPr preferRelativeResize="0"/>
          <p:nvPr/>
        </p:nvPicPr>
        <p:blipFill>
          <a:blip r:embed="rId3">
            <a:alphaModFix/>
          </a:blip>
          <a:stretch>
            <a:fillRect/>
          </a:stretch>
        </p:blipFill>
        <p:spPr>
          <a:xfrm>
            <a:off x="4724250" y="2098850"/>
            <a:ext cx="3626875" cy="2587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758875" y="6176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Economics of Farm-Raised Salmon</a:t>
            </a:r>
            <a:endParaRPr/>
          </a:p>
        </p:txBody>
      </p:sp>
      <p:sp>
        <p:nvSpPr>
          <p:cNvPr id="251" name="Google Shape;251;p35"/>
          <p:cNvSpPr txBox="1"/>
          <p:nvPr>
            <p:ph idx="1" type="body"/>
          </p:nvPr>
        </p:nvSpPr>
        <p:spPr>
          <a:xfrm>
            <a:off x="321400" y="1831575"/>
            <a:ext cx="4250700" cy="3312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Defined as the farming and harvesting of salmonids for both commercial and recreation purposes. </a:t>
            </a:r>
            <a:endParaRPr sz="1400"/>
          </a:p>
          <a:p>
            <a:pPr indent="-317500" lvl="0" marL="457200" rtl="0" algn="l">
              <a:spcBef>
                <a:spcPts val="0"/>
              </a:spcBef>
              <a:spcAft>
                <a:spcPts val="0"/>
              </a:spcAft>
              <a:buSzPts val="1400"/>
              <a:buChar char="●"/>
            </a:pPr>
            <a:r>
              <a:rPr lang="en" sz="1400"/>
              <a:t>Salmon are generally raised in large, protected nets off the coast in shallow water. </a:t>
            </a:r>
            <a:endParaRPr sz="1400"/>
          </a:p>
          <a:p>
            <a:pPr indent="-317500" lvl="0" marL="457200" rtl="0" algn="l">
              <a:spcBef>
                <a:spcPts val="0"/>
              </a:spcBef>
              <a:spcAft>
                <a:spcPts val="0"/>
              </a:spcAft>
              <a:buSzPts val="1400"/>
              <a:buChar char="●"/>
            </a:pPr>
            <a:r>
              <a:rPr lang="en" sz="1400"/>
              <a:t>Although they are mostly protected from larger ocean predators, they are significantly impacted by microscopic organisms like sea lice.</a:t>
            </a:r>
            <a:endParaRPr sz="1400"/>
          </a:p>
          <a:p>
            <a:pPr indent="-317500" lvl="0" marL="457200" rtl="0" algn="l">
              <a:spcBef>
                <a:spcPts val="0"/>
              </a:spcBef>
              <a:spcAft>
                <a:spcPts val="0"/>
              </a:spcAft>
              <a:buSzPts val="1400"/>
              <a:buChar char="●"/>
            </a:pPr>
            <a:r>
              <a:rPr lang="en" sz="1400"/>
              <a:t>Domestic salmonid aquaculture only accounts for 5% of consumption. </a:t>
            </a:r>
            <a:endParaRPr sz="1400"/>
          </a:p>
          <a:p>
            <a:pPr indent="-317500" lvl="0" marL="457200" rtl="0" algn="l">
              <a:spcBef>
                <a:spcPts val="0"/>
              </a:spcBef>
              <a:spcAft>
                <a:spcPts val="0"/>
              </a:spcAft>
              <a:buSzPts val="1400"/>
              <a:buChar char="●"/>
            </a:pPr>
            <a:r>
              <a:rPr lang="en" sz="1400"/>
              <a:t>Salmon industry produces around $1 billion annually. </a:t>
            </a:r>
            <a:endParaRPr sz="1400"/>
          </a:p>
        </p:txBody>
      </p:sp>
      <p:sp>
        <p:nvSpPr>
          <p:cNvPr id="252" name="Google Shape;252;p35"/>
          <p:cNvSpPr txBox="1"/>
          <p:nvPr/>
        </p:nvSpPr>
        <p:spPr>
          <a:xfrm>
            <a:off x="133225" y="1267675"/>
            <a:ext cx="8940000" cy="4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The Aquaculture of Salmon</a:t>
            </a:r>
            <a:endParaRPr sz="2400"/>
          </a:p>
        </p:txBody>
      </p:sp>
      <p:pic>
        <p:nvPicPr>
          <p:cNvPr id="253" name="Google Shape;253;p35"/>
          <p:cNvPicPr preferRelativeResize="0"/>
          <p:nvPr/>
        </p:nvPicPr>
        <p:blipFill>
          <a:blip r:embed="rId3">
            <a:alphaModFix/>
          </a:blip>
          <a:stretch>
            <a:fillRect/>
          </a:stretch>
        </p:blipFill>
        <p:spPr>
          <a:xfrm>
            <a:off x="4793250" y="1951700"/>
            <a:ext cx="4173765" cy="2797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832625" y="123022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400">
                <a:latin typeface="Arial"/>
                <a:ea typeface="Arial"/>
                <a:cs typeface="Arial"/>
                <a:sym typeface="Arial"/>
              </a:rPr>
              <a:t>The Impact of Salmon Aquaculture</a:t>
            </a:r>
            <a:endParaRPr b="0" sz="2400">
              <a:latin typeface="Arial"/>
              <a:ea typeface="Arial"/>
              <a:cs typeface="Arial"/>
              <a:sym typeface="Arial"/>
            </a:endParaRPr>
          </a:p>
        </p:txBody>
      </p:sp>
      <p:sp>
        <p:nvSpPr>
          <p:cNvPr id="259" name="Google Shape;259;p36"/>
          <p:cNvSpPr txBox="1"/>
          <p:nvPr>
            <p:ph idx="1" type="body"/>
          </p:nvPr>
        </p:nvSpPr>
        <p:spPr>
          <a:xfrm>
            <a:off x="375750" y="1853851"/>
            <a:ext cx="3842700" cy="328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Unfortunately for fishermen, salmon aquaculture has largely replaced the fishing industry.</a:t>
            </a:r>
            <a:endParaRPr sz="1400"/>
          </a:p>
          <a:p>
            <a:pPr indent="-317500" lvl="0" marL="457200" rtl="0" algn="l">
              <a:spcBef>
                <a:spcPts val="0"/>
              </a:spcBef>
              <a:spcAft>
                <a:spcPts val="0"/>
              </a:spcAft>
              <a:buSzPts val="1400"/>
              <a:buChar char="●"/>
            </a:pPr>
            <a:r>
              <a:rPr lang="en" sz="1400"/>
              <a:t>Major demand from consumers has put a greater demand for  salmon </a:t>
            </a:r>
            <a:r>
              <a:rPr lang="en" sz="1400"/>
              <a:t>fillets</a:t>
            </a:r>
            <a:r>
              <a:rPr lang="en" sz="1400"/>
              <a:t> to be sold in stores.</a:t>
            </a:r>
            <a:endParaRPr sz="1400"/>
          </a:p>
          <a:p>
            <a:pPr indent="-317500" lvl="0" marL="457200" rtl="0" algn="l">
              <a:spcBef>
                <a:spcPts val="0"/>
              </a:spcBef>
              <a:spcAft>
                <a:spcPts val="0"/>
              </a:spcAft>
              <a:buSzPts val="1400"/>
              <a:buChar char="●"/>
            </a:pPr>
            <a:r>
              <a:rPr lang="en" sz="1400"/>
              <a:t>This has resulted in a vastly different product that shows significant distinctions between wild-caught and farm-raised.</a:t>
            </a:r>
            <a:endParaRPr sz="1400"/>
          </a:p>
          <a:p>
            <a:pPr indent="-317500" lvl="0" marL="457200" rtl="0" algn="l">
              <a:spcBef>
                <a:spcPts val="0"/>
              </a:spcBef>
              <a:spcAft>
                <a:spcPts val="0"/>
              </a:spcAft>
              <a:buSzPts val="1400"/>
              <a:buChar char="●"/>
            </a:pPr>
            <a:r>
              <a:rPr lang="en" sz="1400"/>
              <a:t>There are many possible environmental consequences to farm-raised salmon, like increased pollution. </a:t>
            </a:r>
            <a:endParaRPr sz="1400"/>
          </a:p>
        </p:txBody>
      </p:sp>
      <p:sp>
        <p:nvSpPr>
          <p:cNvPr id="260" name="Google Shape;260;p36"/>
          <p:cNvSpPr txBox="1"/>
          <p:nvPr/>
        </p:nvSpPr>
        <p:spPr>
          <a:xfrm>
            <a:off x="729450" y="561350"/>
            <a:ext cx="8414400" cy="8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aleway"/>
                <a:ea typeface="Raleway"/>
                <a:cs typeface="Raleway"/>
                <a:sym typeface="Raleway"/>
              </a:rPr>
              <a:t>The Economics of Farm-Raised Salmon continued...</a:t>
            </a:r>
            <a:endParaRPr b="1" sz="2400">
              <a:latin typeface="Raleway"/>
              <a:ea typeface="Raleway"/>
              <a:cs typeface="Raleway"/>
              <a:sym typeface="Raleway"/>
            </a:endParaRPr>
          </a:p>
        </p:txBody>
      </p:sp>
      <p:pic>
        <p:nvPicPr>
          <p:cNvPr id="261" name="Google Shape;261;p36"/>
          <p:cNvPicPr preferRelativeResize="0"/>
          <p:nvPr/>
        </p:nvPicPr>
        <p:blipFill>
          <a:blip r:embed="rId3">
            <a:alphaModFix/>
          </a:blip>
          <a:stretch>
            <a:fillRect/>
          </a:stretch>
        </p:blipFill>
        <p:spPr>
          <a:xfrm>
            <a:off x="4739300" y="2064150"/>
            <a:ext cx="4173250" cy="2780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37"/>
          <p:cNvPicPr preferRelativeResize="0"/>
          <p:nvPr/>
        </p:nvPicPr>
        <p:blipFill>
          <a:blip r:embed="rId3">
            <a:alphaModFix/>
          </a:blip>
          <a:stretch>
            <a:fillRect/>
          </a:stretch>
        </p:blipFill>
        <p:spPr>
          <a:xfrm>
            <a:off x="3110150" y="2765175"/>
            <a:ext cx="2627924" cy="2251125"/>
          </a:xfrm>
          <a:prstGeom prst="rect">
            <a:avLst/>
          </a:prstGeom>
          <a:noFill/>
          <a:ln>
            <a:noFill/>
          </a:ln>
        </p:spPr>
      </p:pic>
      <p:pic>
        <p:nvPicPr>
          <p:cNvPr id="267" name="Google Shape;267;p37"/>
          <p:cNvPicPr preferRelativeResize="0"/>
          <p:nvPr/>
        </p:nvPicPr>
        <p:blipFill>
          <a:blip r:embed="rId4">
            <a:alphaModFix amt="83000"/>
          </a:blip>
          <a:stretch>
            <a:fillRect/>
          </a:stretch>
        </p:blipFill>
        <p:spPr>
          <a:xfrm>
            <a:off x="5608200" y="2232475"/>
            <a:ext cx="3535800" cy="2911024"/>
          </a:xfrm>
          <a:prstGeom prst="rect">
            <a:avLst/>
          </a:prstGeom>
          <a:noFill/>
          <a:ln>
            <a:noFill/>
          </a:ln>
        </p:spPr>
      </p:pic>
      <p:pic>
        <p:nvPicPr>
          <p:cNvPr id="268" name="Google Shape;268;p37"/>
          <p:cNvPicPr preferRelativeResize="0"/>
          <p:nvPr/>
        </p:nvPicPr>
        <p:blipFill>
          <a:blip r:embed="rId5">
            <a:alphaModFix amt="67000"/>
          </a:blip>
          <a:stretch>
            <a:fillRect/>
          </a:stretch>
        </p:blipFill>
        <p:spPr>
          <a:xfrm>
            <a:off x="0" y="2232463"/>
            <a:ext cx="3345426" cy="2911050"/>
          </a:xfrm>
          <a:prstGeom prst="rect">
            <a:avLst/>
          </a:prstGeom>
          <a:noFill/>
          <a:ln>
            <a:noFill/>
          </a:ln>
        </p:spPr>
      </p:pic>
      <p:sp>
        <p:nvSpPr>
          <p:cNvPr id="269" name="Google Shape;269;p37"/>
          <p:cNvSpPr txBox="1"/>
          <p:nvPr>
            <p:ph type="title"/>
          </p:nvPr>
        </p:nvSpPr>
        <p:spPr>
          <a:xfrm>
            <a:off x="513050" y="604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Cultural Perspectives</a:t>
            </a:r>
            <a:endParaRPr/>
          </a:p>
        </p:txBody>
      </p:sp>
      <p:sp>
        <p:nvSpPr>
          <p:cNvPr id="270" name="Google Shape;270;p37"/>
          <p:cNvSpPr txBox="1"/>
          <p:nvPr>
            <p:ph idx="1" type="body"/>
          </p:nvPr>
        </p:nvSpPr>
        <p:spPr>
          <a:xfrm>
            <a:off x="727650" y="1212350"/>
            <a:ext cx="7688700" cy="30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Two dominant issues:</a:t>
            </a:r>
            <a:endParaRPr b="1" u="sng"/>
          </a:p>
          <a:p>
            <a:pPr indent="-311150" lvl="0" marL="457200" rtl="0" algn="l">
              <a:spcBef>
                <a:spcPts val="1600"/>
              </a:spcBef>
              <a:spcAft>
                <a:spcPts val="0"/>
              </a:spcAft>
              <a:buSzPts val="1300"/>
              <a:buChar char="●"/>
            </a:pPr>
            <a:r>
              <a:rPr b="1" lang="en"/>
              <a:t>Historical tension between Native Americans and European settlers</a:t>
            </a:r>
            <a:endParaRPr b="1"/>
          </a:p>
          <a:p>
            <a:pPr indent="-311150" lvl="0" marL="457200" rtl="0" algn="l">
              <a:spcBef>
                <a:spcPts val="0"/>
              </a:spcBef>
              <a:spcAft>
                <a:spcPts val="0"/>
              </a:spcAft>
              <a:buSzPts val="1300"/>
              <a:buChar char="●"/>
            </a:pPr>
            <a:r>
              <a:rPr b="1" lang="en"/>
              <a:t>Control of salmon fishing and consumption</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729450" y="553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Native Americans v. European Settlers</a:t>
            </a:r>
            <a:endParaRPr/>
          </a:p>
        </p:txBody>
      </p:sp>
      <p:sp>
        <p:nvSpPr>
          <p:cNvPr id="276" name="Google Shape;276;p38"/>
          <p:cNvSpPr txBox="1"/>
          <p:nvPr>
            <p:ph idx="1" type="body"/>
          </p:nvPr>
        </p:nvSpPr>
        <p:spPr>
          <a:xfrm>
            <a:off x="0" y="1300050"/>
            <a:ext cx="5200800" cy="3843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Tension from the beginning with Lewis and Clark expedition</a:t>
            </a:r>
            <a:endParaRPr sz="1400"/>
          </a:p>
          <a:p>
            <a:pPr indent="-317500" lvl="0" marL="457200" rtl="0" algn="l">
              <a:spcBef>
                <a:spcPts val="0"/>
              </a:spcBef>
              <a:spcAft>
                <a:spcPts val="0"/>
              </a:spcAft>
              <a:buSzPts val="1400"/>
              <a:buChar char="●"/>
            </a:pPr>
            <a:r>
              <a:rPr lang="en" sz="1400"/>
              <a:t>Early settlers set on converting Native Americans to Christianity; Native Ams. not having it</a:t>
            </a:r>
            <a:endParaRPr sz="1400"/>
          </a:p>
          <a:p>
            <a:pPr indent="-317500" lvl="0" marL="457200" rtl="0" algn="l">
              <a:spcBef>
                <a:spcPts val="0"/>
              </a:spcBef>
              <a:spcAft>
                <a:spcPts val="0"/>
              </a:spcAft>
              <a:buSzPts val="1400"/>
              <a:buChar char="●"/>
            </a:pPr>
            <a:r>
              <a:rPr lang="en" sz="1400"/>
              <a:t>Euro settlers arrived in increasing numbers via the Oregon Trail</a:t>
            </a:r>
            <a:endParaRPr sz="1400"/>
          </a:p>
          <a:p>
            <a:pPr indent="-317500" lvl="1" marL="914400" rtl="0" algn="l">
              <a:spcBef>
                <a:spcPts val="0"/>
              </a:spcBef>
              <a:spcAft>
                <a:spcPts val="0"/>
              </a:spcAft>
              <a:buSzPts val="1400"/>
              <a:buChar char="○"/>
            </a:pPr>
            <a:r>
              <a:rPr lang="en" sz="1400"/>
              <a:t>Native Ams. lost control of territory </a:t>
            </a:r>
            <a:endParaRPr sz="1400"/>
          </a:p>
          <a:p>
            <a:pPr indent="-317500" lvl="1" marL="914400" rtl="0" algn="l">
              <a:spcBef>
                <a:spcPts val="0"/>
              </a:spcBef>
              <a:spcAft>
                <a:spcPts val="0"/>
              </a:spcAft>
              <a:buSzPts val="1400"/>
              <a:buChar char="○"/>
            </a:pPr>
            <a:r>
              <a:rPr lang="en" sz="1400"/>
              <a:t>Indigenous cultural values have been systematically diminished, treaties ignored</a:t>
            </a:r>
            <a:endParaRPr sz="1400"/>
          </a:p>
          <a:p>
            <a:pPr indent="0" lvl="0" marL="0" rtl="0" algn="l">
              <a:spcBef>
                <a:spcPts val="1600"/>
              </a:spcBef>
              <a:spcAft>
                <a:spcPts val="1600"/>
              </a:spcAft>
              <a:buNone/>
            </a:pPr>
            <a:r>
              <a:rPr lang="en" sz="1400"/>
              <a:t>	</a:t>
            </a:r>
            <a:endParaRPr sz="1400"/>
          </a:p>
        </p:txBody>
      </p:sp>
      <p:pic>
        <p:nvPicPr>
          <p:cNvPr id="277" name="Google Shape;277;p38"/>
          <p:cNvPicPr preferRelativeResize="0"/>
          <p:nvPr/>
        </p:nvPicPr>
        <p:blipFill>
          <a:blip r:embed="rId3">
            <a:alphaModFix/>
          </a:blip>
          <a:stretch>
            <a:fillRect/>
          </a:stretch>
        </p:blipFill>
        <p:spPr>
          <a:xfrm>
            <a:off x="5501675" y="1447050"/>
            <a:ext cx="3581824" cy="1697799"/>
          </a:xfrm>
          <a:prstGeom prst="rect">
            <a:avLst/>
          </a:prstGeom>
          <a:noFill/>
          <a:ln>
            <a:noFill/>
          </a:ln>
        </p:spPr>
      </p:pic>
      <p:pic>
        <p:nvPicPr>
          <p:cNvPr id="278" name="Google Shape;278;p38"/>
          <p:cNvPicPr preferRelativeResize="0"/>
          <p:nvPr/>
        </p:nvPicPr>
        <p:blipFill>
          <a:blip r:embed="rId4">
            <a:alphaModFix/>
          </a:blip>
          <a:stretch>
            <a:fillRect/>
          </a:stretch>
        </p:blipFill>
        <p:spPr>
          <a:xfrm>
            <a:off x="5802550" y="3254275"/>
            <a:ext cx="2865476" cy="188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39"/>
          <p:cNvPicPr preferRelativeResize="0"/>
          <p:nvPr/>
        </p:nvPicPr>
        <p:blipFill>
          <a:blip r:embed="rId3">
            <a:alphaModFix amt="76000"/>
          </a:blip>
          <a:stretch>
            <a:fillRect/>
          </a:stretch>
        </p:blipFill>
        <p:spPr>
          <a:xfrm>
            <a:off x="4742325" y="1064625"/>
            <a:ext cx="4165125" cy="1807999"/>
          </a:xfrm>
          <a:prstGeom prst="rect">
            <a:avLst/>
          </a:prstGeom>
          <a:noFill/>
          <a:ln>
            <a:noFill/>
          </a:ln>
        </p:spPr>
      </p:pic>
      <p:sp>
        <p:nvSpPr>
          <p:cNvPr id="284" name="Google Shape;284;p39"/>
          <p:cNvSpPr txBox="1"/>
          <p:nvPr>
            <p:ph type="title"/>
          </p:nvPr>
        </p:nvSpPr>
        <p:spPr>
          <a:xfrm>
            <a:off x="727650" y="5756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of Salmon</a:t>
            </a:r>
            <a:endParaRPr/>
          </a:p>
        </p:txBody>
      </p:sp>
      <p:sp>
        <p:nvSpPr>
          <p:cNvPr id="285" name="Google Shape;285;p39"/>
          <p:cNvSpPr txBox="1"/>
          <p:nvPr>
            <p:ph idx="1" type="body"/>
          </p:nvPr>
        </p:nvSpPr>
        <p:spPr>
          <a:xfrm>
            <a:off x="0" y="1270250"/>
            <a:ext cx="4572000" cy="2983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674EA7"/>
              </a:buClr>
              <a:buSzPts val="1300"/>
              <a:buChar char="●"/>
            </a:pPr>
            <a:r>
              <a:rPr lang="en">
                <a:solidFill>
                  <a:srgbClr val="674EA7"/>
                </a:solidFill>
              </a:rPr>
              <a:t>Historically Native Ams. fished sustainably</a:t>
            </a:r>
            <a:endParaRPr>
              <a:solidFill>
                <a:srgbClr val="674EA7"/>
              </a:solidFill>
            </a:endParaRPr>
          </a:p>
          <a:p>
            <a:pPr indent="-311150" lvl="0" marL="457200" rtl="0" algn="l">
              <a:spcBef>
                <a:spcPts val="0"/>
              </a:spcBef>
              <a:spcAft>
                <a:spcPts val="0"/>
              </a:spcAft>
              <a:buClr>
                <a:srgbClr val="674EA7"/>
              </a:buClr>
              <a:buSzPts val="1300"/>
              <a:buChar char="●"/>
            </a:pPr>
            <a:r>
              <a:rPr lang="en">
                <a:solidFill>
                  <a:srgbClr val="674EA7"/>
                </a:solidFill>
              </a:rPr>
              <a:t>1866:  Euro settlers open the first cannery; commercial salmon fishing begins</a:t>
            </a:r>
            <a:endParaRPr>
              <a:solidFill>
                <a:srgbClr val="674EA7"/>
              </a:solidFill>
            </a:endParaRPr>
          </a:p>
          <a:p>
            <a:pPr indent="-298450" lvl="1" marL="914400" rtl="0" algn="l">
              <a:spcBef>
                <a:spcPts val="0"/>
              </a:spcBef>
              <a:spcAft>
                <a:spcPts val="0"/>
              </a:spcAft>
              <a:buClr>
                <a:srgbClr val="674EA7"/>
              </a:buClr>
              <a:buSzPts val="1100"/>
              <a:buChar char="○"/>
            </a:pPr>
            <a:r>
              <a:rPr lang="en">
                <a:solidFill>
                  <a:srgbClr val="674EA7"/>
                </a:solidFill>
              </a:rPr>
              <a:t>Native Americans begin to work in these canneries</a:t>
            </a:r>
            <a:endParaRPr>
              <a:solidFill>
                <a:srgbClr val="674EA7"/>
              </a:solidFill>
            </a:endParaRPr>
          </a:p>
          <a:p>
            <a:pPr indent="-311150" lvl="0" marL="457200" rtl="0" algn="l">
              <a:spcBef>
                <a:spcPts val="0"/>
              </a:spcBef>
              <a:spcAft>
                <a:spcPts val="0"/>
              </a:spcAft>
              <a:buClr>
                <a:srgbClr val="674EA7"/>
              </a:buClr>
              <a:buSzPts val="1300"/>
              <a:buChar char="●"/>
            </a:pPr>
            <a:r>
              <a:rPr lang="en">
                <a:solidFill>
                  <a:srgbClr val="674EA7"/>
                </a:solidFill>
              </a:rPr>
              <a:t>1930s:  Canneries die out with advent of refrigeration</a:t>
            </a:r>
            <a:endParaRPr>
              <a:solidFill>
                <a:srgbClr val="674EA7"/>
              </a:solidFill>
            </a:endParaRPr>
          </a:p>
          <a:p>
            <a:pPr indent="-311150" lvl="0" marL="457200" rtl="0" algn="l">
              <a:spcBef>
                <a:spcPts val="0"/>
              </a:spcBef>
              <a:spcAft>
                <a:spcPts val="0"/>
              </a:spcAft>
              <a:buClr>
                <a:srgbClr val="674EA7"/>
              </a:buClr>
              <a:buSzPts val="1300"/>
              <a:buChar char="●"/>
            </a:pPr>
            <a:r>
              <a:rPr lang="en">
                <a:solidFill>
                  <a:srgbClr val="674EA7"/>
                </a:solidFill>
              </a:rPr>
              <a:t>1950s:  Tribal fishing grounds eliminated and Native Am. fishing rights ignored</a:t>
            </a:r>
            <a:endParaRPr>
              <a:solidFill>
                <a:srgbClr val="674EA7"/>
              </a:solidFill>
            </a:endParaRPr>
          </a:p>
          <a:p>
            <a:pPr indent="-298450" lvl="1" marL="914400" rtl="0" algn="l">
              <a:spcBef>
                <a:spcPts val="0"/>
              </a:spcBef>
              <a:spcAft>
                <a:spcPts val="0"/>
              </a:spcAft>
              <a:buClr>
                <a:srgbClr val="674EA7"/>
              </a:buClr>
              <a:buSzPts val="1100"/>
              <a:buChar char="○"/>
            </a:pPr>
            <a:r>
              <a:rPr lang="en">
                <a:solidFill>
                  <a:srgbClr val="674EA7"/>
                </a:solidFill>
              </a:rPr>
              <a:t>Salmon migration routes get disrupted by overfishing, habitat degradation and dams</a:t>
            </a:r>
            <a:endParaRPr>
              <a:solidFill>
                <a:srgbClr val="674EA7"/>
              </a:solidFill>
            </a:endParaRPr>
          </a:p>
          <a:p>
            <a:pPr indent="-311150" lvl="0" marL="457200" rtl="0" algn="l">
              <a:spcBef>
                <a:spcPts val="0"/>
              </a:spcBef>
              <a:spcAft>
                <a:spcPts val="0"/>
              </a:spcAft>
              <a:buClr>
                <a:srgbClr val="674EA7"/>
              </a:buClr>
              <a:buSzPts val="1300"/>
              <a:buChar char="●"/>
            </a:pPr>
            <a:r>
              <a:rPr lang="en">
                <a:solidFill>
                  <a:srgbClr val="674EA7"/>
                </a:solidFill>
              </a:rPr>
              <a:t>1974:  Court decision restores Northwestern tribes’ fishing rights</a:t>
            </a:r>
            <a:endParaRPr>
              <a:solidFill>
                <a:srgbClr val="674EA7"/>
              </a:solidFill>
            </a:endParaRPr>
          </a:p>
          <a:p>
            <a:pPr indent="-311150" lvl="0" marL="457200" rtl="0" algn="l">
              <a:spcBef>
                <a:spcPts val="0"/>
              </a:spcBef>
              <a:spcAft>
                <a:spcPts val="0"/>
              </a:spcAft>
              <a:buClr>
                <a:srgbClr val="674EA7"/>
              </a:buClr>
              <a:buSzPts val="1300"/>
              <a:buChar char="●"/>
            </a:pPr>
            <a:r>
              <a:rPr lang="en">
                <a:solidFill>
                  <a:srgbClr val="674EA7"/>
                </a:solidFill>
              </a:rPr>
              <a:t>Currently:</a:t>
            </a:r>
            <a:endParaRPr>
              <a:solidFill>
                <a:srgbClr val="674EA7"/>
              </a:solidFill>
            </a:endParaRPr>
          </a:p>
          <a:p>
            <a:pPr indent="-298450" lvl="1" marL="914400" rtl="0" algn="l">
              <a:spcBef>
                <a:spcPts val="0"/>
              </a:spcBef>
              <a:spcAft>
                <a:spcPts val="0"/>
              </a:spcAft>
              <a:buClr>
                <a:srgbClr val="674EA7"/>
              </a:buClr>
              <a:buSzPts val="1100"/>
              <a:buChar char="○"/>
            </a:pPr>
            <a:r>
              <a:rPr lang="en">
                <a:solidFill>
                  <a:srgbClr val="674EA7"/>
                </a:solidFill>
              </a:rPr>
              <a:t>Tribal groups fish for food but also for profit</a:t>
            </a:r>
            <a:endParaRPr>
              <a:solidFill>
                <a:srgbClr val="674EA7"/>
              </a:solidFill>
            </a:endParaRPr>
          </a:p>
          <a:p>
            <a:pPr indent="-298450" lvl="1" marL="914400" rtl="0" algn="l">
              <a:spcBef>
                <a:spcPts val="0"/>
              </a:spcBef>
              <a:spcAft>
                <a:spcPts val="0"/>
              </a:spcAft>
              <a:buClr>
                <a:srgbClr val="674EA7"/>
              </a:buClr>
              <a:buSzPts val="1100"/>
              <a:buChar char="○"/>
            </a:pPr>
            <a:r>
              <a:rPr lang="en">
                <a:solidFill>
                  <a:srgbClr val="674EA7"/>
                </a:solidFill>
              </a:rPr>
              <a:t>Unsustainable commercial salmon “farming” dominates</a:t>
            </a:r>
            <a:endParaRPr>
              <a:solidFill>
                <a:srgbClr val="674EA7"/>
              </a:solidFill>
            </a:endParaRPr>
          </a:p>
          <a:p>
            <a:pPr indent="-298450" lvl="1" marL="914400" rtl="0" algn="l">
              <a:spcBef>
                <a:spcPts val="0"/>
              </a:spcBef>
              <a:spcAft>
                <a:spcPts val="0"/>
              </a:spcAft>
              <a:buClr>
                <a:srgbClr val="674EA7"/>
              </a:buClr>
              <a:buSzPts val="1100"/>
              <a:buChar char="○"/>
            </a:pPr>
            <a:r>
              <a:rPr lang="en">
                <a:solidFill>
                  <a:srgbClr val="674EA7"/>
                </a:solidFill>
              </a:rPr>
              <a:t>Environmentalists claim Native Ams. are now overfishing </a:t>
            </a:r>
            <a:endParaRPr>
              <a:solidFill>
                <a:srgbClr val="674EA7"/>
              </a:solidFill>
            </a:endParaRPr>
          </a:p>
        </p:txBody>
      </p:sp>
      <p:pic>
        <p:nvPicPr>
          <p:cNvPr id="286" name="Google Shape;286;p39"/>
          <p:cNvPicPr preferRelativeResize="0"/>
          <p:nvPr/>
        </p:nvPicPr>
        <p:blipFill>
          <a:blip r:embed="rId4">
            <a:alphaModFix/>
          </a:blip>
          <a:stretch>
            <a:fillRect/>
          </a:stretch>
        </p:blipFill>
        <p:spPr>
          <a:xfrm>
            <a:off x="4724400" y="3015900"/>
            <a:ext cx="4258826" cy="197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Regional Life</a:t>
            </a:r>
            <a:endParaRPr/>
          </a:p>
        </p:txBody>
      </p:sp>
      <p:sp>
        <p:nvSpPr>
          <p:cNvPr id="292" name="Google Shape;292;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3" name="Google Shape;293;p40"/>
          <p:cNvPicPr preferRelativeResize="0"/>
          <p:nvPr/>
        </p:nvPicPr>
        <p:blipFill>
          <a:blip r:embed="rId3">
            <a:alphaModFix/>
          </a:blip>
          <a:stretch>
            <a:fillRect/>
          </a:stretch>
        </p:blipFill>
        <p:spPr>
          <a:xfrm>
            <a:off x="2809564" y="2078880"/>
            <a:ext cx="3698186" cy="246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Environmental Topic &amp; Essay Question</a:t>
            </a:r>
            <a:endParaRPr/>
          </a:p>
        </p:txBody>
      </p:sp>
      <p:sp>
        <p:nvSpPr>
          <p:cNvPr id="299" name="Google Shape;299;p41"/>
          <p:cNvSpPr txBox="1"/>
          <p:nvPr>
            <p:ph idx="1" type="body"/>
          </p:nvPr>
        </p:nvSpPr>
        <p:spPr>
          <a:xfrm>
            <a:off x="729450" y="2078875"/>
            <a:ext cx="7690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Wild Versus Farm Raised Salmon</a:t>
            </a:r>
            <a:endParaRPr/>
          </a:p>
          <a:p>
            <a:pPr indent="0" lvl="0" marL="0" rtl="0" algn="l">
              <a:spcBef>
                <a:spcPts val="1600"/>
              </a:spcBef>
              <a:spcAft>
                <a:spcPts val="0"/>
              </a:spcAft>
              <a:buNone/>
            </a:pPr>
            <a:r>
              <a:rPr b="1" lang="en" sz="1800">
                <a:solidFill>
                  <a:srgbClr val="000000"/>
                </a:solidFill>
                <a:latin typeface="Times New Roman"/>
                <a:ea typeface="Times New Roman"/>
                <a:cs typeface="Times New Roman"/>
                <a:sym typeface="Times New Roman"/>
              </a:rPr>
              <a:t>What are some pros and cons about both farm raised salmon and wild salmon fishing?</a:t>
            </a:r>
            <a:endParaRPr b="1" sz="1800">
              <a:solidFill>
                <a:srgbClr val="000000"/>
              </a:solidFill>
              <a:latin typeface="Times New Roman"/>
              <a:ea typeface="Times New Roman"/>
              <a:cs typeface="Times New Roman"/>
              <a:sym typeface="Times New Roman"/>
            </a:endParaRPr>
          </a:p>
          <a:p>
            <a:pPr indent="0" lvl="0" marL="0" rtl="0" algn="l">
              <a:spcBef>
                <a:spcPts val="0"/>
              </a:spcBef>
              <a:spcAft>
                <a:spcPts val="0"/>
              </a:spcAft>
              <a:buClr>
                <a:srgbClr val="000000"/>
              </a:buClr>
              <a:buSzPts val="1100"/>
              <a:buFont typeface="Arial"/>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a:t>Articles Food Related:</a:t>
            </a:r>
            <a:endParaRPr/>
          </a:p>
          <a:p>
            <a:pPr indent="0" lvl="0" marL="0" rtl="0" algn="l">
              <a:spcBef>
                <a:spcPts val="1600"/>
              </a:spcBef>
              <a:spcAft>
                <a:spcPts val="0"/>
              </a:spcAft>
              <a:buNone/>
            </a:pPr>
            <a:r>
              <a:rPr lang="en" u="sng">
                <a:solidFill>
                  <a:schemeClr val="hlink"/>
                </a:solidFill>
                <a:hlinkClick r:id="rId3"/>
              </a:rPr>
              <a:t>https://www.healthline.com/nutrition/wild-vs-farmed-salmon#contaminants</a:t>
            </a:r>
            <a:endParaRPr/>
          </a:p>
          <a:p>
            <a:pPr indent="0" lvl="0" marL="0" rtl="0" algn="l">
              <a:spcBef>
                <a:spcPts val="1600"/>
              </a:spcBef>
              <a:spcAft>
                <a:spcPts val="0"/>
              </a:spcAft>
              <a:buNone/>
            </a:pPr>
            <a:r>
              <a:rPr lang="en" u="sng">
                <a:solidFill>
                  <a:schemeClr val="hlink"/>
                </a:solidFill>
                <a:hlinkClick r:id="rId4"/>
              </a:rPr>
              <a:t>https://www.bonappetit.com/story/difference-between-wild-caught-and-farm-raised-salmon</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Native Americans Cont..</a:t>
            </a:r>
            <a:endParaRPr/>
          </a:p>
        </p:txBody>
      </p:sp>
      <p:sp>
        <p:nvSpPr>
          <p:cNvPr id="99" name="Google Shape;99;p15"/>
          <p:cNvSpPr txBox="1"/>
          <p:nvPr>
            <p:ph idx="1" type="body"/>
          </p:nvPr>
        </p:nvSpPr>
        <p:spPr>
          <a:xfrm>
            <a:off x="173025" y="2160300"/>
            <a:ext cx="5391300" cy="28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The long-term existence of these local groups depend on communal land and sustainable fishery.</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A couple of things have affected the fishery including, overfishing and for-profit fishing from natives, warming waters, El Nino, dams and sea lions.</a:t>
            </a:r>
            <a:endParaRPr sz="1600"/>
          </a:p>
        </p:txBody>
      </p:sp>
      <p:pic>
        <p:nvPicPr>
          <p:cNvPr id="100" name="Google Shape;100;p15"/>
          <p:cNvPicPr preferRelativeResize="0"/>
          <p:nvPr/>
        </p:nvPicPr>
        <p:blipFill>
          <a:blip r:embed="rId3">
            <a:alphaModFix/>
          </a:blip>
          <a:stretch>
            <a:fillRect/>
          </a:stretch>
        </p:blipFill>
        <p:spPr>
          <a:xfrm>
            <a:off x="5784575" y="513425"/>
            <a:ext cx="3274875" cy="2485266"/>
          </a:xfrm>
          <a:prstGeom prst="rect">
            <a:avLst/>
          </a:prstGeom>
          <a:noFill/>
          <a:ln>
            <a:noFill/>
          </a:ln>
        </p:spPr>
      </p:pic>
      <p:pic>
        <p:nvPicPr>
          <p:cNvPr id="101" name="Google Shape;101;p15"/>
          <p:cNvPicPr preferRelativeResize="0"/>
          <p:nvPr/>
        </p:nvPicPr>
        <p:blipFill>
          <a:blip r:embed="rId4">
            <a:alphaModFix/>
          </a:blip>
          <a:stretch>
            <a:fillRect/>
          </a:stretch>
        </p:blipFill>
        <p:spPr>
          <a:xfrm>
            <a:off x="6324277" y="2939850"/>
            <a:ext cx="2735175" cy="2203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 </a:t>
            </a:r>
            <a:endParaRPr/>
          </a:p>
        </p:txBody>
      </p:sp>
      <p:sp>
        <p:nvSpPr>
          <p:cNvPr id="305" name="Google Shape;30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3A3A3A"/>
                </a:solidFill>
                <a:highlight>
                  <a:srgbClr val="FFFFFF"/>
                </a:highlight>
                <a:latin typeface="Arial"/>
                <a:ea typeface="Arial"/>
                <a:cs typeface="Arial"/>
                <a:sym typeface="Arial"/>
              </a:rPr>
              <a:t>Mayda, Chris. </a:t>
            </a:r>
            <a:r>
              <a:rPr i="1" lang="en" sz="1150">
                <a:solidFill>
                  <a:srgbClr val="3A3A3A"/>
                </a:solidFill>
                <a:highlight>
                  <a:srgbClr val="FFFFFF"/>
                </a:highlight>
                <a:latin typeface="Arial"/>
                <a:ea typeface="Arial"/>
                <a:cs typeface="Arial"/>
                <a:sym typeface="Arial"/>
              </a:rPr>
              <a:t>A Regional Geography of the United States and Canada: toward a Sustainable Future</a:t>
            </a:r>
            <a:r>
              <a:rPr lang="en" sz="1150">
                <a:solidFill>
                  <a:srgbClr val="3A3A3A"/>
                </a:solidFill>
                <a:highlight>
                  <a:srgbClr val="FFFFFF"/>
                </a:highlight>
                <a:latin typeface="Arial"/>
                <a:ea typeface="Arial"/>
                <a:cs typeface="Arial"/>
                <a:sym typeface="Arial"/>
              </a:rPr>
              <a:t>. Rowman &amp;Amp; Littlefield Publishers, 2013</a:t>
            </a:r>
            <a:endParaRPr sz="1150">
              <a:solidFill>
                <a:srgbClr val="3A3A3A"/>
              </a:solidFill>
              <a:highlight>
                <a:srgbClr val="FFFFFF"/>
              </a:highlight>
              <a:latin typeface="Arial"/>
              <a:ea typeface="Arial"/>
              <a:cs typeface="Arial"/>
              <a:sym typeface="Arial"/>
            </a:endParaRPr>
          </a:p>
          <a:p>
            <a:pPr indent="0" lvl="0" marL="0" rtl="0" algn="l">
              <a:spcBef>
                <a:spcPts val="1600"/>
              </a:spcBef>
              <a:spcAft>
                <a:spcPts val="0"/>
              </a:spcAft>
              <a:buNone/>
            </a:pPr>
            <a:r>
              <a:rPr lang="en" sz="1150">
                <a:solidFill>
                  <a:srgbClr val="3A3A3A"/>
                </a:solidFill>
                <a:highlight>
                  <a:srgbClr val="FFFFFF"/>
                </a:highlight>
                <a:latin typeface="Arial"/>
                <a:ea typeface="Arial"/>
                <a:cs typeface="Arial"/>
                <a:sym typeface="Arial"/>
              </a:rPr>
              <a:t>h</a:t>
            </a:r>
            <a:r>
              <a:rPr lang="en" u="sng">
                <a:solidFill>
                  <a:schemeClr val="accent5"/>
                </a:solidFill>
                <a:hlinkClick r:id="rId3"/>
              </a:rPr>
              <a:t>ttps://www.healthline.com/nutrition/wild-vs-farmed-salmon#contaminants</a:t>
            </a:r>
            <a:endParaRPr/>
          </a:p>
          <a:p>
            <a:pPr indent="0" lvl="0" marL="0" rtl="0" algn="l">
              <a:spcBef>
                <a:spcPts val="1600"/>
              </a:spcBef>
              <a:spcAft>
                <a:spcPts val="0"/>
              </a:spcAft>
              <a:buClr>
                <a:srgbClr val="000000"/>
              </a:buClr>
              <a:buSzPts val="1100"/>
              <a:buFont typeface="Arial"/>
              <a:buNone/>
            </a:pPr>
            <a:r>
              <a:rPr lang="en" u="sng">
                <a:solidFill>
                  <a:schemeClr val="accent5"/>
                </a:solidFill>
                <a:hlinkClick r:id="rId4"/>
              </a:rPr>
              <a:t>https://www.bonappetit.com/story/difference-between-wild-caught-and-farm-raised-salmon</a:t>
            </a:r>
            <a:endParaRPr/>
          </a:p>
          <a:p>
            <a:pPr indent="0" lvl="0" marL="0" rtl="0" algn="l">
              <a:spcBef>
                <a:spcPts val="1600"/>
              </a:spcBef>
              <a:spcAft>
                <a:spcPts val="1600"/>
              </a:spcAft>
              <a:buNone/>
            </a:pPr>
            <a:r>
              <a:t/>
            </a:r>
            <a:endParaRPr sz="1150">
              <a:solidFill>
                <a:srgbClr val="3A3A3A"/>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0" y="133222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latin typeface="Arial"/>
                <a:ea typeface="Arial"/>
                <a:cs typeface="Arial"/>
                <a:sym typeface="Arial"/>
              </a:rPr>
              <a:t>Hudson’s bay and fort Vancouver</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07" name="Google Shape;107;p16"/>
          <p:cNvSpPr txBox="1"/>
          <p:nvPr>
            <p:ph idx="1" type="body"/>
          </p:nvPr>
        </p:nvSpPr>
        <p:spPr>
          <a:xfrm>
            <a:off x="132325" y="2092450"/>
            <a:ext cx="63141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Lewis and Clark were the first white men to search out for a transcontinental water route.</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John Jacob Astor was influenced by Lewis and Clark’s published works to extend fur trapping into the territory</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Astor’s trading company established western trading post for Fort Astor</a:t>
            </a:r>
            <a:endParaRPr sz="1800">
              <a:solidFill>
                <a:srgbClr val="000000"/>
              </a:solidFill>
              <a:latin typeface="Arial"/>
              <a:ea typeface="Arial"/>
              <a:cs typeface="Arial"/>
              <a:sym typeface="Arial"/>
            </a:endParaRPr>
          </a:p>
        </p:txBody>
      </p:sp>
      <p:pic>
        <p:nvPicPr>
          <p:cNvPr id="108" name="Google Shape;108;p16"/>
          <p:cNvPicPr preferRelativeResize="0"/>
          <p:nvPr/>
        </p:nvPicPr>
        <p:blipFill>
          <a:blip r:embed="rId3">
            <a:alphaModFix/>
          </a:blip>
          <a:stretch>
            <a:fillRect/>
          </a:stretch>
        </p:blipFill>
        <p:spPr>
          <a:xfrm>
            <a:off x="6134275" y="3374131"/>
            <a:ext cx="3009726" cy="16879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idx="1" type="body"/>
          </p:nvPr>
        </p:nvSpPr>
        <p:spPr>
          <a:xfrm>
            <a:off x="0" y="1405800"/>
            <a:ext cx="5052000" cy="3664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Once the Oregon trail was established the trading post began to increase in productivity</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The Oregon trail symbolized the credo of Manifest destiny and the expanding power over the British</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The British Hudson’s bay created the competition of the Vancouver and Washington forts. They competed for land at the mouth of the Columbian River</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In 1846 the Oregon treaty extended the 49</a:t>
            </a:r>
            <a:r>
              <a:rPr baseline="30000" lang="en" sz="1600">
                <a:solidFill>
                  <a:srgbClr val="000000"/>
                </a:solidFill>
                <a:latin typeface="Arial"/>
                <a:ea typeface="Arial"/>
                <a:cs typeface="Arial"/>
                <a:sym typeface="Arial"/>
              </a:rPr>
              <a:t>th</a:t>
            </a:r>
            <a:r>
              <a:rPr lang="en" sz="1600">
                <a:solidFill>
                  <a:srgbClr val="000000"/>
                </a:solidFill>
                <a:latin typeface="Arial"/>
                <a:ea typeface="Arial"/>
                <a:cs typeface="Arial"/>
                <a:sym typeface="Arial"/>
              </a:rPr>
              <a:t> parallel to the pacific coast and established a border between United States and the British.</a:t>
            </a:r>
            <a:endParaRPr sz="1600"/>
          </a:p>
        </p:txBody>
      </p:sp>
      <p:pic>
        <p:nvPicPr>
          <p:cNvPr id="114" name="Google Shape;114;p17"/>
          <p:cNvPicPr preferRelativeResize="0"/>
          <p:nvPr/>
        </p:nvPicPr>
        <p:blipFill>
          <a:blip r:embed="rId3">
            <a:alphaModFix/>
          </a:blip>
          <a:stretch>
            <a:fillRect/>
          </a:stretch>
        </p:blipFill>
        <p:spPr>
          <a:xfrm>
            <a:off x="5781450" y="1663625"/>
            <a:ext cx="3362551" cy="24219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Settlement </a:t>
            </a:r>
            <a:endParaRPr/>
          </a:p>
        </p:txBody>
      </p:sp>
      <p:sp>
        <p:nvSpPr>
          <p:cNvPr id="120" name="Google Shape;120;p18"/>
          <p:cNvSpPr txBox="1"/>
          <p:nvPr>
            <p:ph idx="1" type="body"/>
          </p:nvPr>
        </p:nvSpPr>
        <p:spPr>
          <a:xfrm>
            <a:off x="729450" y="2078875"/>
            <a:ext cx="4767000" cy="2746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 After the Gold rush when California outgrew its own resources businesses moved toward Oregon and Washington for its resources mainly its timber.</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 Small company towns like Port Townsend, Port Gamble and Seattle competed against each other to provide timber for the California market</a:t>
            </a:r>
            <a:endParaRPr sz="1600"/>
          </a:p>
        </p:txBody>
      </p:sp>
      <p:pic>
        <p:nvPicPr>
          <p:cNvPr id="121" name="Google Shape;121;p18"/>
          <p:cNvPicPr preferRelativeResize="0"/>
          <p:nvPr/>
        </p:nvPicPr>
        <p:blipFill>
          <a:blip r:embed="rId3">
            <a:alphaModFix/>
          </a:blip>
          <a:stretch>
            <a:fillRect/>
          </a:stretch>
        </p:blipFill>
        <p:spPr>
          <a:xfrm>
            <a:off x="6341100" y="532300"/>
            <a:ext cx="2802900" cy="2649624"/>
          </a:xfrm>
          <a:prstGeom prst="rect">
            <a:avLst/>
          </a:prstGeom>
          <a:noFill/>
          <a:ln>
            <a:noFill/>
          </a:ln>
        </p:spPr>
      </p:pic>
      <p:pic>
        <p:nvPicPr>
          <p:cNvPr id="122" name="Google Shape;122;p18"/>
          <p:cNvPicPr preferRelativeResize="0"/>
          <p:nvPr/>
        </p:nvPicPr>
        <p:blipFill>
          <a:blip r:embed="rId4">
            <a:alphaModFix/>
          </a:blip>
          <a:stretch>
            <a:fillRect/>
          </a:stretch>
        </p:blipFill>
        <p:spPr>
          <a:xfrm>
            <a:off x="6694238" y="3190725"/>
            <a:ext cx="2096624" cy="1952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Settlement in </a:t>
            </a:r>
            <a:r>
              <a:rPr lang="en"/>
              <a:t>Oregon</a:t>
            </a:r>
            <a:endParaRPr/>
          </a:p>
        </p:txBody>
      </p:sp>
      <p:sp>
        <p:nvSpPr>
          <p:cNvPr id="128" name="Google Shape;128;p19"/>
          <p:cNvSpPr txBox="1"/>
          <p:nvPr>
            <p:ph idx="1" type="body"/>
          </p:nvPr>
        </p:nvSpPr>
        <p:spPr>
          <a:xfrm>
            <a:off x="729450" y="2078875"/>
            <a:ext cx="5486100" cy="297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Portland succeeded during the California gold rush by providing crops from along the Willamette and Columbia River</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Steamboat transportation along those rivers established a market-based lumber and agricultural company</a:t>
            </a:r>
            <a:endParaRPr sz="1600">
              <a:solidFill>
                <a:srgbClr val="000000"/>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sz="1600">
                <a:solidFill>
                  <a:srgbClr val="000000"/>
                </a:solidFill>
                <a:latin typeface="Arial"/>
                <a:ea typeface="Arial"/>
                <a:cs typeface="Arial"/>
                <a:sym typeface="Arial"/>
              </a:rPr>
              <a:t>Portland went from a handful of houses in in 1850 to a population 2,874 in 1860</a:t>
            </a:r>
            <a:endParaRPr sz="16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600">
                <a:solidFill>
                  <a:srgbClr val="000000"/>
                </a:solidFill>
                <a:latin typeface="Arial"/>
                <a:ea typeface="Arial"/>
                <a:cs typeface="Arial"/>
                <a:sym typeface="Arial"/>
              </a:rPr>
              <a:t>Rail access in 1883 settled Portland’s position as the regional trade cente</a:t>
            </a:r>
            <a:r>
              <a:rPr lang="en" sz="1400">
                <a:solidFill>
                  <a:srgbClr val="000000"/>
                </a:solidFill>
                <a:latin typeface="Arial"/>
                <a:ea typeface="Arial"/>
                <a:cs typeface="Arial"/>
                <a:sym typeface="Arial"/>
              </a:rPr>
              <a:t>r</a:t>
            </a:r>
            <a:endParaRPr sz="1400"/>
          </a:p>
        </p:txBody>
      </p:sp>
      <p:pic>
        <p:nvPicPr>
          <p:cNvPr id="129" name="Google Shape;129;p19"/>
          <p:cNvPicPr preferRelativeResize="0"/>
          <p:nvPr/>
        </p:nvPicPr>
        <p:blipFill>
          <a:blip r:embed="rId3">
            <a:alphaModFix/>
          </a:blip>
          <a:stretch>
            <a:fillRect/>
          </a:stretch>
        </p:blipFill>
        <p:spPr>
          <a:xfrm>
            <a:off x="6417850" y="600025"/>
            <a:ext cx="2620174" cy="1478851"/>
          </a:xfrm>
          <a:prstGeom prst="rect">
            <a:avLst/>
          </a:prstGeom>
          <a:noFill/>
          <a:ln>
            <a:noFill/>
          </a:ln>
        </p:spPr>
      </p:pic>
      <p:pic>
        <p:nvPicPr>
          <p:cNvPr id="130" name="Google Shape;130;p19"/>
          <p:cNvPicPr preferRelativeResize="0"/>
          <p:nvPr/>
        </p:nvPicPr>
        <p:blipFill>
          <a:blip r:embed="rId4">
            <a:alphaModFix/>
          </a:blip>
          <a:stretch>
            <a:fillRect/>
          </a:stretch>
        </p:blipFill>
        <p:spPr>
          <a:xfrm>
            <a:off x="6416113" y="2799351"/>
            <a:ext cx="2623651" cy="19677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Settlement in Washington</a:t>
            </a:r>
            <a:endParaRPr/>
          </a:p>
        </p:txBody>
      </p:sp>
      <p:sp>
        <p:nvSpPr>
          <p:cNvPr id="136" name="Google Shape;136;p20"/>
          <p:cNvSpPr txBox="1"/>
          <p:nvPr>
            <p:ph idx="1" type="body"/>
          </p:nvPr>
        </p:nvSpPr>
        <p:spPr>
          <a:xfrm>
            <a:off x="430875" y="2011025"/>
            <a:ext cx="60156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 Seattle was found in 1851</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Tacoma was chosen as the most profitable region in W</a:t>
            </a:r>
            <a:r>
              <a:rPr lang="en" sz="1600">
                <a:solidFill>
                  <a:srgbClr val="000000"/>
                </a:solidFill>
                <a:latin typeface="Arial"/>
                <a:ea typeface="Arial"/>
                <a:cs typeface="Arial"/>
                <a:sym typeface="Arial"/>
              </a:rPr>
              <a:t>ashington</a:t>
            </a:r>
            <a:r>
              <a:rPr lang="en" sz="1600">
                <a:solidFill>
                  <a:srgbClr val="000000"/>
                </a:solidFill>
                <a:latin typeface="Arial"/>
                <a:ea typeface="Arial"/>
                <a:cs typeface="Arial"/>
                <a:sym typeface="Arial"/>
              </a:rPr>
              <a:t> because of the Pacific Railroad in 1883</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 In 1897 Seattle build its own railroad that went into the interior and it became the gateway to the Klondike Gold Rush</a:t>
            </a:r>
            <a:endParaRPr sz="1600"/>
          </a:p>
        </p:txBody>
      </p:sp>
      <p:pic>
        <p:nvPicPr>
          <p:cNvPr id="137" name="Google Shape;137;p20"/>
          <p:cNvPicPr preferRelativeResize="0"/>
          <p:nvPr/>
        </p:nvPicPr>
        <p:blipFill>
          <a:blip r:embed="rId3">
            <a:alphaModFix/>
          </a:blip>
          <a:stretch>
            <a:fillRect/>
          </a:stretch>
        </p:blipFill>
        <p:spPr>
          <a:xfrm>
            <a:off x="6358625" y="601650"/>
            <a:ext cx="2585775" cy="2161250"/>
          </a:xfrm>
          <a:prstGeom prst="rect">
            <a:avLst/>
          </a:prstGeom>
          <a:noFill/>
          <a:ln>
            <a:noFill/>
          </a:ln>
        </p:spPr>
      </p:pic>
      <p:pic>
        <p:nvPicPr>
          <p:cNvPr id="138" name="Google Shape;138;p20"/>
          <p:cNvPicPr preferRelativeResize="0"/>
          <p:nvPr/>
        </p:nvPicPr>
        <p:blipFill>
          <a:blip r:embed="rId4">
            <a:alphaModFix/>
          </a:blip>
          <a:stretch>
            <a:fillRect/>
          </a:stretch>
        </p:blipFill>
        <p:spPr>
          <a:xfrm>
            <a:off x="6598875" y="3112331"/>
            <a:ext cx="1855575" cy="187877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Settlement in Vancouver </a:t>
            </a:r>
            <a:endParaRPr/>
          </a:p>
        </p:txBody>
      </p:sp>
      <p:sp>
        <p:nvSpPr>
          <p:cNvPr id="144" name="Google Shape;144;p21"/>
          <p:cNvSpPr txBox="1"/>
          <p:nvPr>
            <p:ph idx="1" type="body"/>
          </p:nvPr>
        </p:nvSpPr>
        <p:spPr>
          <a:xfrm>
            <a:off x="729450" y="2078875"/>
            <a:ext cx="47535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Vancouver was founded as a sawmill settlement in 1886.</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B</a:t>
            </a:r>
            <a:r>
              <a:rPr lang="en" sz="1600">
                <a:solidFill>
                  <a:srgbClr val="000000"/>
                </a:solidFill>
                <a:latin typeface="Arial"/>
                <a:ea typeface="Arial"/>
                <a:cs typeface="Arial"/>
                <a:sym typeface="Arial"/>
              </a:rPr>
              <a:t>ecause of the Klondike gold strike,</a:t>
            </a:r>
            <a:endParaRPr sz="1600"/>
          </a:p>
          <a:p>
            <a:pPr indent="0" lvl="0" marL="457200" rtl="0" algn="l">
              <a:spcBef>
                <a:spcPts val="0"/>
              </a:spcBef>
              <a:spcAft>
                <a:spcPts val="0"/>
              </a:spcAft>
              <a:buNone/>
            </a:pPr>
            <a:r>
              <a:rPr lang="en" sz="1600">
                <a:solidFill>
                  <a:srgbClr val="000000"/>
                </a:solidFill>
                <a:latin typeface="Arial"/>
                <a:ea typeface="Arial"/>
                <a:cs typeface="Arial"/>
                <a:sym typeface="Arial"/>
              </a:rPr>
              <a:t>Vancouver was Canada’s gateway to the Klondike gold rush </a:t>
            </a:r>
            <a:endParaRPr sz="1600"/>
          </a:p>
        </p:txBody>
      </p:sp>
      <p:pic>
        <p:nvPicPr>
          <p:cNvPr id="145" name="Google Shape;145;p21"/>
          <p:cNvPicPr preferRelativeResize="0"/>
          <p:nvPr/>
        </p:nvPicPr>
        <p:blipFill>
          <a:blip r:embed="rId3">
            <a:alphaModFix/>
          </a:blip>
          <a:stretch>
            <a:fillRect/>
          </a:stretch>
        </p:blipFill>
        <p:spPr>
          <a:xfrm>
            <a:off x="5341962" y="686975"/>
            <a:ext cx="3634288" cy="1992051"/>
          </a:xfrm>
          <a:prstGeom prst="rect">
            <a:avLst/>
          </a:prstGeom>
          <a:noFill/>
          <a:ln>
            <a:noFill/>
          </a:ln>
        </p:spPr>
      </p:pic>
      <p:pic>
        <p:nvPicPr>
          <p:cNvPr id="146" name="Google Shape;146;p21"/>
          <p:cNvPicPr preferRelativeResize="0"/>
          <p:nvPr/>
        </p:nvPicPr>
        <p:blipFill>
          <a:blip r:embed="rId4">
            <a:alphaModFix/>
          </a:blip>
          <a:stretch>
            <a:fillRect/>
          </a:stretch>
        </p:blipFill>
        <p:spPr>
          <a:xfrm>
            <a:off x="5341950" y="2763450"/>
            <a:ext cx="3547850" cy="2380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